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75" r:id="rId10"/>
    <p:sldId id="262" r:id="rId11"/>
    <p:sldId id="263" r:id="rId12"/>
    <p:sldId id="264" r:id="rId13"/>
    <p:sldId id="276" r:id="rId14"/>
    <p:sldId id="267" r:id="rId15"/>
    <p:sldId id="268" r:id="rId16"/>
    <p:sldId id="269" r:id="rId17"/>
    <p:sldId id="270" r:id="rId18"/>
    <p:sldId id="277" r:id="rId19"/>
    <p:sldId id="271" r:id="rId20"/>
    <p:sldId id="273" r:id="rId21"/>
    <p:sldId id="272" r:id="rId22"/>
    <p:sldId id="274" r:id="rId23"/>
    <p:sldId id="278" r:id="rId2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41278"/>
    <a:srgbClr val="E45D0A"/>
    <a:srgbClr val="05B7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643" autoAdjust="0"/>
  </p:normalViewPr>
  <p:slideViewPr>
    <p:cSldViewPr>
      <p:cViewPr varScale="1">
        <p:scale>
          <a:sx n="95" d="100"/>
          <a:sy n="95" d="100"/>
        </p:scale>
        <p:origin x="-3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3351ECED-50E4-49F8-9A12-8A62CC496943}" type="datetimeFigureOut">
              <a:rPr lang="fr-FR"/>
              <a:pPr/>
              <a:t>20/03/2016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6099F313-4984-4D03-9403-037FB00DFA49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38BE8E85-55A7-40AF-BBD2-1D0DCED0743E}" type="datetimeFigureOut">
              <a:rPr lang="fr-FR"/>
              <a:pPr/>
              <a:t>20/03/2016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0CBB6A91-5B0A-483F-B5D5-001237F0AFD0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7CE974-E99F-4645-8865-3377A7A0A9AE}" type="datetime1">
              <a:rPr lang="fr-FR"/>
              <a:pPr/>
              <a:t>20/03/2016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© Pascal Michon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2AAD8-AA82-4A8D-AF96-6AA3F8D0D47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A8344-8697-4E47-B944-3D59846F0836}" type="datetime1">
              <a:rPr lang="fr-FR"/>
              <a:pPr/>
              <a:t>20/03/2016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© Pascal Michon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CE702-211F-4FA2-9FBC-B0B3CE9222D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73EA65-7376-41AB-A989-1B54E90F3EEA}" type="datetime1">
              <a:rPr lang="fr-FR"/>
              <a:pPr/>
              <a:t>20/03/2016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© Pascal Michon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1C7FA-7B74-431D-90C8-68CE7B26538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1EB070-1926-4A74-B574-9B66E7086AD3}" type="datetime1">
              <a:rPr lang="fr-FR"/>
              <a:pPr/>
              <a:t>20/03/2016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© Pascal Michon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A8C38-BF98-40C9-9771-9708F396A7F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8A8373-07C0-4F80-A1C6-2CF0CCCE2D73}" type="datetime1">
              <a:rPr lang="fr-FR"/>
              <a:pPr/>
              <a:t>20/03/2016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© Pascal Michon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4766A-0DA4-49A2-8EA7-50F1E4EF544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03E4FF-E5FF-495E-9E08-8BDD83E8DD45}" type="datetime1">
              <a:rPr lang="fr-FR"/>
              <a:pPr/>
              <a:t>20/03/2016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© Pascal Michon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334FB-AA29-4433-91D3-3BE91558EF3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DED635-2A66-4A21-8B05-5DB84535F919}" type="datetime1">
              <a:rPr lang="fr-FR"/>
              <a:pPr/>
              <a:t>20/03/2016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© Pascal Michon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E038A-FF0C-42B7-B46D-5EF9A362576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27F45E-9FCE-4BAC-A056-A92FAA7BD51C}" type="datetime1">
              <a:rPr lang="fr-FR"/>
              <a:pPr/>
              <a:t>20/03/2016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© Pascal Michon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C326D-77BC-41D0-BE2C-DA3745A300C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82C211-24C2-4B6C-A6ED-7EADD7E15951}" type="datetime1">
              <a:rPr lang="fr-FR"/>
              <a:pPr/>
              <a:t>20/03/2016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© Pascal Michon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BBB0B-6DCE-4066-B3B7-4F1B686F0DB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FA9DBA-1CD7-4B33-88B3-D9AFCC37B357}" type="datetime1">
              <a:rPr lang="fr-FR"/>
              <a:pPr/>
              <a:t>20/03/2016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© Pascal Michon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7D016-DE5E-4078-AF12-2D84D7BAA68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D8961-FB54-46B8-A55A-0337B302B3ED}" type="datetime1">
              <a:rPr lang="fr-FR"/>
              <a:pPr/>
              <a:t>20/03/2016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© Pascal Michon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662B2-ED1A-4869-BE4C-90D3B804FAA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EBF2C605-D271-44F9-AE46-6DB88B04397B}" type="datetime1">
              <a:rPr lang="fr-FR"/>
              <a:pPr/>
              <a:t>20/03/2016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fr-FR"/>
              <a:t>© Pascal Michon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A7C0F351-1AD3-4F7B-8C68-8DABA134EB09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50" y="1428750"/>
            <a:ext cx="8572500" cy="25717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3600" smtClean="0">
                <a:latin typeface="Book Antiqua" pitchFamily="18" charset="0"/>
                <a:ea typeface="ＭＳ Ｐゴシック" pitchFamily="34" charset="-128"/>
              </a:rPr>
              <a:t/>
            </a:r>
            <a:br>
              <a:rPr lang="fr-FR" sz="3600" smtClean="0">
                <a:latin typeface="Book Antiqua" pitchFamily="18" charset="0"/>
                <a:ea typeface="ＭＳ Ｐゴシック" pitchFamily="34" charset="-128"/>
              </a:rPr>
            </a:br>
            <a:r>
              <a:rPr lang="fr-FR" sz="3600" smtClean="0">
                <a:latin typeface="Book Antiqua" pitchFamily="18" charset="0"/>
                <a:ea typeface="ＭＳ Ｐゴシック" pitchFamily="34" charset="-128"/>
              </a:rPr>
              <a:t/>
            </a:r>
            <a:br>
              <a:rPr lang="fr-FR" sz="3600" smtClean="0">
                <a:latin typeface="Book Antiqua" pitchFamily="18" charset="0"/>
                <a:ea typeface="ＭＳ Ｐゴシック" pitchFamily="34" charset="-128"/>
              </a:rPr>
            </a:br>
            <a:r>
              <a:rPr lang="fr-FR" sz="3600" smtClean="0">
                <a:latin typeface="Book Antiqua" pitchFamily="18" charset="0"/>
                <a:ea typeface="ＭＳ Ｐゴシック" pitchFamily="34" charset="-128"/>
              </a:rPr>
              <a:t>Rhythm as Organization </a:t>
            </a:r>
            <a:br>
              <a:rPr lang="fr-FR" sz="3600" smtClean="0">
                <a:latin typeface="Book Antiqua" pitchFamily="18" charset="0"/>
                <a:ea typeface="ＭＳ Ｐゴシック" pitchFamily="34" charset="-128"/>
              </a:rPr>
            </a:br>
            <a:r>
              <a:rPr lang="fr-FR" sz="3600" smtClean="0">
                <a:latin typeface="Book Antiqua" pitchFamily="18" charset="0"/>
                <a:ea typeface="ＭＳ Ｐゴシック" pitchFamily="34" charset="-128"/>
              </a:rPr>
              <a:t>of Signifiance in Baudelaire</a:t>
            </a:r>
            <a:r>
              <a:rPr lang="ja-JP" altLang="fr-FR" sz="360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3600" smtClean="0">
                <a:latin typeface="Book Antiqua" pitchFamily="18" charset="0"/>
                <a:ea typeface="ＭＳ Ｐゴシック" pitchFamily="34" charset="-128"/>
              </a:rPr>
              <a:t>s CORRESPONDANCES </a:t>
            </a:r>
            <a:br>
              <a:rPr lang="fr-FR" altLang="ja-JP" sz="3600" smtClean="0">
                <a:latin typeface="Book Antiqua" pitchFamily="18" charset="0"/>
                <a:ea typeface="ＭＳ Ｐゴシック" pitchFamily="34" charset="-128"/>
              </a:rPr>
            </a:br>
            <a:endParaRPr lang="fr-FR" sz="3600" smtClean="0">
              <a:latin typeface="Book Antiqua" pitchFamily="18" charset="0"/>
              <a:ea typeface="ＭＳ Ｐゴシック" pitchFamily="34" charset="-128"/>
            </a:endParaRPr>
          </a:p>
        </p:txBody>
      </p:sp>
      <p:sp>
        <p:nvSpPr>
          <p:cNvPr id="15362" name="Sous-titre 2"/>
          <p:cNvSpPr>
            <a:spLocks noGrp="1"/>
          </p:cNvSpPr>
          <p:nvPr>
            <p:ph type="subTitle" idx="1"/>
          </p:nvPr>
        </p:nvSpPr>
        <p:spPr>
          <a:xfrm>
            <a:off x="1371600" y="4143375"/>
            <a:ext cx="6400800" cy="1495425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rgbClr val="898989"/>
                </a:solidFill>
                <a:latin typeface="Book Antiqua" pitchFamily="18" charset="0"/>
                <a:ea typeface="ＭＳ Ｐゴシック" pitchFamily="34" charset="-128"/>
              </a:rPr>
              <a:t>Pascal Michon</a:t>
            </a:r>
          </a:p>
          <a:p>
            <a:pPr eaLnBrk="1" hangingPunct="1"/>
            <a:r>
              <a:rPr lang="fr-FR" sz="2200" smtClean="0">
                <a:solidFill>
                  <a:srgbClr val="898989"/>
                </a:solidFill>
                <a:latin typeface="Book Antiqua" pitchFamily="18" charset="0"/>
                <a:ea typeface="ＭＳ Ｐゴシック" pitchFamily="34" charset="-128"/>
              </a:rPr>
              <a:t>Chercheur associé</a:t>
            </a:r>
          </a:p>
          <a:p>
            <a:pPr eaLnBrk="1" hangingPunct="1"/>
            <a:r>
              <a:rPr lang="fr-FR" sz="2200" smtClean="0">
                <a:solidFill>
                  <a:srgbClr val="898989"/>
                </a:solidFill>
                <a:latin typeface="Book Antiqua" pitchFamily="18" charset="0"/>
                <a:ea typeface="ＭＳ Ｐゴシック" pitchFamily="34" charset="-128"/>
              </a:rPr>
              <a:t>École Normale Supérieure de Lyon</a:t>
            </a:r>
          </a:p>
        </p:txBody>
      </p:sp>
      <p:sp>
        <p:nvSpPr>
          <p:cNvPr id="15363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A1902F-ABBE-4021-847C-CE9A38A80274}" type="slidenum">
              <a:rPr lang="fr-FR"/>
              <a:pPr/>
              <a:t>1</a:t>
            </a:fld>
            <a:endParaRPr lang="fr-FR"/>
          </a:p>
        </p:txBody>
      </p:sp>
      <p:sp>
        <p:nvSpPr>
          <p:cNvPr id="15364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2560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FDEB50-2D4E-4874-9EE8-FEC736A483EF}" type="slidenum">
              <a:rPr lang="fr-FR"/>
              <a:pPr/>
              <a:t>10</a:t>
            </a:fld>
            <a:endParaRPr lang="fr-FR"/>
          </a:p>
        </p:txBody>
      </p:sp>
      <p:sp>
        <p:nvSpPr>
          <p:cNvPr id="2560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428625"/>
            <a:ext cx="9144000" cy="585787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				                   </a:t>
            </a:r>
            <a:r>
              <a:rPr lang="fr-FR" sz="900" b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 </a:t>
            </a:r>
            <a:r>
              <a:rPr lang="fr-FR" sz="2000" b="1" spc="-80" dirty="0" smtClean="0">
                <a:solidFill>
                  <a:srgbClr val="D41278"/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000" b="1" spc="-80" dirty="0" err="1" smtClean="0">
                <a:solidFill>
                  <a:srgbClr val="D41278"/>
                </a:solidFill>
                <a:latin typeface="Alphonetic" pitchFamily="2" charset="0"/>
              </a:rPr>
              <a:t>pI</a:t>
            </a:r>
            <a:r>
              <a:rPr lang="fr-FR" sz="2000" b="1" spc="-80" dirty="0" smtClean="0">
                <a:solidFill>
                  <a:srgbClr val="D41278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endParaRPr lang="fr-FR" sz="2000" b="1" dirty="0" smtClean="0">
              <a:solidFill>
                <a:srgbClr val="D41278"/>
              </a:solidFill>
              <a:latin typeface="Ipa-samd Uclphon1 SILDoulosL" pitchFamily="2" charset="2"/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CORRES</a:t>
            </a:r>
            <a:r>
              <a:rPr lang="fr-FR" sz="19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PON</a:t>
            </a: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DANCES</a:t>
            </a:r>
          </a:p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800" dirty="0" smtClean="0">
                <a:ea typeface="ＭＳ Ｐゴシック" pitchFamily="34" charset="-128"/>
              </a:rPr>
              <a:t> 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 nature est un tem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le où de vivants piliers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2     Laissent 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arfois sortir de c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fuses 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aroles ;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homme y </a:t>
            </a:r>
            <a:r>
              <a:rPr lang="fr-FR" altLang="ja-JP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asse à travers des forêts de symboles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observent avec des regards familiers.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de longs échos qui de loin se confondent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Dans une ténébreuse et profonde unité,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Vaste comme la nuit et comme la clarté,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Les parfums, les couleurs et les sons se répondent.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Il est des parfums frais comme des chairs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enfants,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Doux comme les hautbois, verts comme les prairies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– Et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autres, corrompus, riches et triomphants,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Ayant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expansion des choses infinies,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ambre, le musc, le benjoin et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encens,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chantent les transports de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esprit et des sens.</a:t>
            </a: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2662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CF612E-67A4-4B21-B8F9-F4D477550DC8}" type="slidenum">
              <a:rPr lang="fr-FR"/>
              <a:pPr/>
              <a:t>11</a:t>
            </a:fld>
            <a:endParaRPr lang="fr-FR"/>
          </a:p>
        </p:txBody>
      </p:sp>
      <p:sp>
        <p:nvSpPr>
          <p:cNvPr id="26627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428625"/>
            <a:ext cx="9144000" cy="585787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				                   </a:t>
            </a:r>
            <a:r>
              <a:rPr lang="fr-FR" sz="900" b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 </a:t>
            </a:r>
            <a:r>
              <a:rPr lang="fr-FR" sz="2000" b="1" spc="-80" dirty="0" smtClean="0">
                <a:solidFill>
                  <a:srgbClr val="D41278"/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000" b="1" spc="-80" dirty="0" err="1" smtClean="0">
                <a:solidFill>
                  <a:srgbClr val="D41278"/>
                </a:solidFill>
                <a:latin typeface="Alphonetic" pitchFamily="2" charset="0"/>
              </a:rPr>
              <a:t>pI</a:t>
            </a:r>
            <a:r>
              <a:rPr lang="fr-FR" sz="2000" b="1" spc="-80" dirty="0" smtClean="0">
                <a:solidFill>
                  <a:srgbClr val="D41278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endParaRPr lang="fr-FR" sz="1900" b="1" dirty="0" smtClean="0">
              <a:solidFill>
                <a:srgbClr val="D41278"/>
              </a:solidFill>
              <a:latin typeface="Book Antiqua" pitchFamily="18" charset="0"/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CORRES</a:t>
            </a:r>
            <a:r>
              <a:rPr lang="fr-FR" sz="19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PON</a:t>
            </a: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DANCES</a:t>
            </a:r>
          </a:p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800" dirty="0" smtClean="0">
                <a:ea typeface="ＭＳ Ｐゴシック" pitchFamily="34" charset="-128"/>
              </a:rPr>
              <a:t> 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 nature est un temple où de vivants piliers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Laissent parfois sortir de confuses paroles ;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homme y passe à travers des forêts de symboles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observent avec des regards familiers.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057400" lvl="3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     5  Comme de l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gs échos qui de l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oin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se c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f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dent</a:t>
            </a:r>
          </a:p>
          <a:p>
            <a:pPr marL="2057400" lvl="3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     6  Dans une ténébreuse et 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rof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de unité,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Vaste comme la nuit et comme la clarté,</a:t>
            </a:r>
          </a:p>
          <a:p>
            <a:pPr marL="2057400" lvl="3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     8  Les 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arfums, les couleurs et les s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s se ré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pon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dent.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Il est des parfums frais comme des chairs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enfants,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Doux comme les hautbois, verts comme les prairies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– Et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autres, corrompus, riches et triomphants,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Ayant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expansion des choses infinies,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ambre, le musc, le benjoin et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encens,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chantent les transports de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esprit et des sens.</a:t>
            </a: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27650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19F9A0-B218-4AAD-B60B-F0415366863C}" type="slidenum">
              <a:rPr lang="fr-FR"/>
              <a:pPr/>
              <a:t>12</a:t>
            </a:fld>
            <a:endParaRPr lang="fr-FR"/>
          </a:p>
        </p:txBody>
      </p:sp>
      <p:sp>
        <p:nvSpPr>
          <p:cNvPr id="27651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428625"/>
            <a:ext cx="9144000" cy="5857875"/>
          </a:xfrm>
          <a:solidFill>
            <a:schemeClr val="bg1"/>
          </a:solidFill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				                  </a:t>
            </a:r>
            <a:r>
              <a:rPr lang="fr-FR" sz="900" b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  </a:t>
            </a:r>
            <a:r>
              <a:rPr lang="fr-FR" sz="2000" b="1" spc="-80" dirty="0" smtClean="0">
                <a:solidFill>
                  <a:srgbClr val="D41278"/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000" b="1" spc="-80" dirty="0" err="1" smtClean="0">
                <a:solidFill>
                  <a:srgbClr val="D41278"/>
                </a:solidFill>
                <a:latin typeface="Alphonetic" pitchFamily="2" charset="0"/>
              </a:rPr>
              <a:t>pI</a:t>
            </a:r>
            <a:r>
              <a:rPr lang="fr-FR" sz="2000" b="1" spc="-80" dirty="0" smtClean="0">
                <a:solidFill>
                  <a:srgbClr val="D41278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endParaRPr lang="fr-FR" sz="1900" b="1" dirty="0" smtClean="0">
              <a:solidFill>
                <a:srgbClr val="D41278"/>
              </a:solidFill>
              <a:latin typeface="Book Antiqua" pitchFamily="18" charset="0"/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CORRES</a:t>
            </a:r>
            <a:r>
              <a:rPr lang="fr-FR" sz="19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PON</a:t>
            </a: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DANCES</a:t>
            </a:r>
          </a:p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800" dirty="0" smtClean="0">
                <a:ea typeface="ＭＳ Ｐゴシック" pitchFamily="34" charset="-128"/>
              </a:rPr>
              <a:t> 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 nature est un temple où de vivants piliers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Laissent parfois sortir de confuses paroles ;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homme y passe à travers des forêts de symboles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observent avec des regards familiers.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de longs échos qui de loin se confondent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Dans une ténébreuse et profonde unité,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Vaste comme la nuit et comme la clarté,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Les parfums, les couleurs et les sons se répondent.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Il est des 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arfums frais comme des chairs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enfants,</a:t>
            </a:r>
          </a:p>
          <a:p>
            <a:pPr marL="2057400" lvl="3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   10  Doux comme les hautbois, verts comme les 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rairies</a:t>
            </a:r>
          </a:p>
          <a:p>
            <a:pPr marL="2057400" lvl="3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   11  – Et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autres, corr</a:t>
            </a:r>
            <a:r>
              <a:rPr lang="fr-FR" altLang="ja-JP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omp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us, riches et tri</a:t>
            </a:r>
            <a:r>
              <a:rPr lang="fr-FR" altLang="ja-JP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om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phants,</a:t>
            </a:r>
          </a:p>
          <a:p>
            <a:pPr marL="2057400" lvl="3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057400" lvl="3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   12  Ayant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ex</a:t>
            </a:r>
            <a:r>
              <a:rPr lang="fr-FR" altLang="ja-JP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ansi</a:t>
            </a:r>
            <a:r>
              <a:rPr lang="fr-FR" altLang="ja-JP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 des choses infinies,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ambre, le musc, le benjoin et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encens,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chantent les trans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orts de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altLang="ja-JP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rit et des sens.</a:t>
            </a: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2867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7BBC3B-1690-4305-AFED-A90E8358844C}" type="slidenum">
              <a:rPr lang="fr-FR"/>
              <a:pPr/>
              <a:t>13</a:t>
            </a:fld>
            <a:endParaRPr lang="fr-FR"/>
          </a:p>
        </p:txBody>
      </p:sp>
      <p:sp>
        <p:nvSpPr>
          <p:cNvPr id="28675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428625"/>
            <a:ext cx="9144000" cy="585787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				                    </a:t>
            </a:r>
            <a:r>
              <a:rPr lang="fr-FR" sz="2000" b="1" spc="-80" dirty="0" smtClean="0">
                <a:solidFill>
                  <a:srgbClr val="D41278"/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000" b="1" spc="-80" dirty="0" err="1" smtClean="0">
                <a:solidFill>
                  <a:srgbClr val="D41278"/>
                </a:solidFill>
                <a:latin typeface="Alphonetic" pitchFamily="2" charset="0"/>
              </a:rPr>
              <a:t>pI</a:t>
            </a:r>
            <a:r>
              <a:rPr lang="fr-FR" sz="2000" b="1" spc="-80" dirty="0" smtClean="0">
                <a:solidFill>
                  <a:srgbClr val="D41278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endParaRPr lang="fr-FR" sz="1900" b="1" dirty="0" smtClean="0">
              <a:solidFill>
                <a:srgbClr val="D41278"/>
              </a:solidFill>
              <a:latin typeface="Book Antiqua" pitchFamily="18" charset="0"/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CORRES</a:t>
            </a:r>
            <a:r>
              <a:rPr lang="fr-FR" sz="19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PON</a:t>
            </a: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DANCES</a:t>
            </a:r>
          </a:p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800" dirty="0" smtClean="0">
                <a:ea typeface="ＭＳ Ｐゴシック" pitchFamily="34" charset="-128"/>
              </a:rPr>
              <a:t> 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 nature est un tem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le où de vivants piliers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Laissent 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arfois sortir de c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fuses 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aroles ;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homme y </a:t>
            </a:r>
            <a:r>
              <a:rPr lang="fr-FR" altLang="ja-JP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asse à travers des forêts de symboles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observent avec des regards familiers.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de l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gs échos qui de l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oin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se c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f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dent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Dans une ténébreuse et 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rof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de unité,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Vaste comme la nuit et comme la clarté,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Les 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arfums, les couleurs et les s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s se ré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pon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dent.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Il est des 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arfums frais comme des chairs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enfants,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Doux comme les hautbois, verts comme les 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rairies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– Et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autres, corr</a:t>
            </a:r>
            <a:r>
              <a:rPr lang="fr-FR" altLang="ja-JP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omp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us, riches et tri</a:t>
            </a:r>
            <a:r>
              <a:rPr lang="fr-FR" altLang="ja-JP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om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phants,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Ayant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ex</a:t>
            </a:r>
            <a:r>
              <a:rPr lang="fr-FR" altLang="ja-JP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ansi</a:t>
            </a:r>
            <a:r>
              <a:rPr lang="fr-FR" altLang="ja-JP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 des choses infinies,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ambre, le musc, le benjoin et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encens,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chantent les trans</a:t>
            </a:r>
            <a:r>
              <a:rPr lang="fr-FR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orts de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altLang="ja-JP" sz="14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rit et des sens.</a:t>
            </a: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</p:txBody>
      </p:sp>
      <p:sp>
        <p:nvSpPr>
          <p:cNvPr id="6" name="Ellipse 5"/>
          <p:cNvSpPr/>
          <p:nvPr/>
        </p:nvSpPr>
        <p:spPr>
          <a:xfrm rot="430959">
            <a:off x="3344863" y="2493963"/>
            <a:ext cx="3446462" cy="1285875"/>
          </a:xfrm>
          <a:prstGeom prst="ellipse">
            <a:avLst/>
          </a:prstGeom>
          <a:noFill/>
          <a:ln>
            <a:solidFill>
              <a:srgbClr val="D41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Ellipse 6"/>
          <p:cNvSpPr/>
          <p:nvPr/>
        </p:nvSpPr>
        <p:spPr>
          <a:xfrm rot="20837807">
            <a:off x="2652713" y="4572000"/>
            <a:ext cx="3789362" cy="796925"/>
          </a:xfrm>
          <a:prstGeom prst="ellipse">
            <a:avLst/>
          </a:prstGeom>
          <a:noFill/>
          <a:ln>
            <a:solidFill>
              <a:srgbClr val="D4127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Ellipse 7"/>
          <p:cNvSpPr/>
          <p:nvPr/>
        </p:nvSpPr>
        <p:spPr>
          <a:xfrm rot="21168762">
            <a:off x="3208338" y="1212850"/>
            <a:ext cx="2366962" cy="763588"/>
          </a:xfrm>
          <a:prstGeom prst="ellipse">
            <a:avLst/>
          </a:prstGeom>
          <a:noFill/>
          <a:ln w="12700">
            <a:solidFill>
              <a:srgbClr val="D41278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llipse 8"/>
          <p:cNvSpPr/>
          <p:nvPr/>
        </p:nvSpPr>
        <p:spPr>
          <a:xfrm rot="1059648">
            <a:off x="2659063" y="3589338"/>
            <a:ext cx="1058862" cy="763587"/>
          </a:xfrm>
          <a:prstGeom prst="ellipse">
            <a:avLst/>
          </a:prstGeom>
          <a:noFill/>
          <a:ln w="12700">
            <a:solidFill>
              <a:srgbClr val="D41278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llipse 9"/>
          <p:cNvSpPr/>
          <p:nvPr/>
        </p:nvSpPr>
        <p:spPr>
          <a:xfrm rot="21329442">
            <a:off x="4216400" y="5761038"/>
            <a:ext cx="1287463" cy="454025"/>
          </a:xfrm>
          <a:prstGeom prst="ellipse">
            <a:avLst/>
          </a:prstGeom>
          <a:noFill/>
          <a:ln w="12700">
            <a:solidFill>
              <a:srgbClr val="D41278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2969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0AE3A8-67F6-4C39-9584-99ABB2F9FDAC}" type="slidenum">
              <a:rPr lang="fr-FR"/>
              <a:pPr/>
              <a:t>14</a:t>
            </a:fld>
            <a:endParaRPr lang="fr-FR"/>
          </a:p>
        </p:txBody>
      </p:sp>
      <p:sp>
        <p:nvSpPr>
          <p:cNvPr id="29699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428625"/>
            <a:ext cx="9144000" cy="5857875"/>
          </a:xfrm>
          <a:solidFill>
            <a:schemeClr val="bg1"/>
          </a:solidFill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				</a:t>
            </a:r>
            <a:r>
              <a:rPr lang="fr-FR" sz="2400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              </a:t>
            </a:r>
            <a:r>
              <a:rPr lang="fr-FR" sz="2000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 </a:t>
            </a:r>
            <a:r>
              <a:rPr lang="fr-FR" sz="2000" b="1" spc="-80" dirty="0" smtClean="0">
                <a:solidFill>
                  <a:srgbClr val="0000FF"/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000" b="1" spc="-80" dirty="0" err="1" smtClean="0">
                <a:solidFill>
                  <a:srgbClr val="0000FF"/>
                </a:solidFill>
                <a:latin typeface="Alphonetic" pitchFamily="2" charset="0"/>
              </a:rPr>
              <a:t>dBs</a:t>
            </a:r>
            <a:r>
              <a:rPr lang="fr-FR" sz="2000" b="1" spc="-80" dirty="0" smtClean="0">
                <a:solidFill>
                  <a:srgbClr val="0000FF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endParaRPr lang="fr-FR" sz="2000" dirty="0" smtClean="0">
              <a:solidFill>
                <a:srgbClr val="0000FF"/>
              </a:solidFill>
              <a:latin typeface="Book Antiqua" pitchFamily="18" charset="0"/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CORRESPON</a:t>
            </a:r>
            <a:r>
              <a:rPr lang="fr-FR" sz="19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DANCES</a:t>
            </a:r>
          </a:p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800" dirty="0" smtClean="0">
                <a:ea typeface="ＭＳ Ｐゴシック" pitchFamily="34" charset="-128"/>
              </a:rPr>
              <a:t> 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1   La nature est un t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em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ple où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 viv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an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ts piliers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Lai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ent parfois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ortir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 confuses paroles ;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homme y pa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 à travers 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 forêts 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 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ymboles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ob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ervent avec 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 regards familiers.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de longs échos qui de loin se confondent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Dans une ténébreuse et profonde unité,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Vaste comme la nuit et comme la clarté,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Les parfums, les couleurs et les sons se répondent.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Il est des parfums frais comme des chairs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enfants,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Doux comme les hautbois, verts comme les prairies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– Et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autres, corrompus, riches et triomphants,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Ayant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expansion des choses infinies,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ambre, le musc, le benjoin et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encens,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chantent les transports de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esprit et des sens.</a:t>
            </a: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3072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B52D0D-6DD1-4733-AB01-9BFAB1848D81}" type="slidenum">
              <a:rPr lang="fr-FR"/>
              <a:pPr/>
              <a:t>15</a:t>
            </a:fld>
            <a:endParaRPr lang="fr-FR"/>
          </a:p>
        </p:txBody>
      </p:sp>
      <p:sp>
        <p:nvSpPr>
          <p:cNvPr id="3072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357188"/>
            <a:ext cx="9144000" cy="5929312"/>
          </a:xfrm>
          <a:solidFill>
            <a:schemeClr val="bg1"/>
          </a:solidFill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				</a:t>
            </a:r>
            <a:r>
              <a:rPr lang="fr-FR" sz="2900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 	   </a:t>
            </a:r>
            <a:r>
              <a:rPr lang="fr-FR" sz="2000" b="1" spc="-80" dirty="0" smtClean="0">
                <a:solidFill>
                  <a:srgbClr val="0000FF"/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000" b="1" spc="-80" dirty="0" err="1" smtClean="0">
                <a:solidFill>
                  <a:srgbClr val="0000FF"/>
                </a:solidFill>
                <a:latin typeface="Alphonetic" pitchFamily="2" charset="0"/>
              </a:rPr>
              <a:t>dBs</a:t>
            </a:r>
            <a:r>
              <a:rPr lang="fr-FR" sz="2000" b="1" spc="-80" dirty="0" smtClean="0">
                <a:solidFill>
                  <a:srgbClr val="0000FF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endParaRPr lang="fr-FR" sz="2000" dirty="0" smtClean="0">
              <a:solidFill>
                <a:srgbClr val="0000FF"/>
              </a:solidFill>
              <a:latin typeface="Book Antiqua" pitchFamily="18" charset="0"/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CORRESPON</a:t>
            </a:r>
            <a:r>
              <a:rPr lang="fr-FR" sz="19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DANCES</a:t>
            </a:r>
          </a:p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800" dirty="0" smtClean="0">
                <a:ea typeface="ＭＳ Ｐゴシック" pitchFamily="34" charset="-128"/>
              </a:rPr>
              <a:t> 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 nature est un temple où de vivants piliers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Laissent parfois sortir de confuses paroles ;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homme y passe à travers des forêts de symboles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observent avec des regards familiers.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de longs échos qui de loin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se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confondent</a:t>
            </a:r>
          </a:p>
          <a:p>
            <a:pPr marL="2057400" lvl="3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    6  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Dans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une ténébreuse et profon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 unité,</a:t>
            </a:r>
          </a:p>
          <a:p>
            <a:pPr marL="2057400" lvl="3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    7   Va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te comme la nuit et comme la clarté,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Les parfums, les couleurs et les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ons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se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répondent.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Il est des parfums frais comme des chairs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enfants,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Doux comme les hautbois, verts comme les prairies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– Et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autres, corrompus, riches et triomphants,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Ayant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expansion des choses infinies,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ambre, le musc, le benjoin et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encens,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chantent les transports de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esprit et des sens.</a:t>
            </a: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3174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4395AB-89DF-4940-B9F6-F3BB63A43890}" type="slidenum">
              <a:rPr lang="fr-FR"/>
              <a:pPr/>
              <a:t>16</a:t>
            </a:fld>
            <a:endParaRPr lang="fr-FR"/>
          </a:p>
        </p:txBody>
      </p:sp>
      <p:sp>
        <p:nvSpPr>
          <p:cNvPr id="31747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428625"/>
            <a:ext cx="9144000" cy="5857875"/>
          </a:xfrm>
          <a:solidFill>
            <a:schemeClr val="bg1"/>
          </a:solidFill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				</a:t>
            </a:r>
            <a:r>
              <a:rPr lang="fr-FR" sz="2400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 	    </a:t>
            </a:r>
            <a:r>
              <a:rPr lang="fr-FR" sz="2000" b="1" spc="-80" dirty="0" smtClean="0">
                <a:solidFill>
                  <a:srgbClr val="0000FF"/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000" b="1" spc="-80" dirty="0" err="1" smtClean="0">
                <a:solidFill>
                  <a:srgbClr val="0000FF"/>
                </a:solidFill>
                <a:latin typeface="Alphonetic" pitchFamily="2" charset="0"/>
              </a:rPr>
              <a:t>dBs</a:t>
            </a:r>
            <a:r>
              <a:rPr lang="fr-FR" sz="2000" b="1" spc="-80" dirty="0" smtClean="0">
                <a:solidFill>
                  <a:srgbClr val="0000FF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endParaRPr lang="fr-FR" sz="2000" dirty="0" smtClean="0">
              <a:solidFill>
                <a:srgbClr val="0000FF"/>
              </a:solidFill>
              <a:latin typeface="Book Antiqua" pitchFamily="18" charset="0"/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CORRESPON</a:t>
            </a:r>
            <a:r>
              <a:rPr lang="fr-FR" sz="19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DANCES</a:t>
            </a:r>
          </a:p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800" dirty="0" smtClean="0">
                <a:ea typeface="ＭＳ Ｐゴシック" pitchFamily="34" charset="-128"/>
              </a:rPr>
              <a:t> 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 nature est un temple où de vivants piliers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Laissent parfois sortir de confuses paroles ;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homme y passe à travers des forêts de symboles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observent avec des regards familiers.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de longs échos qui de loin se confondent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Dans une ténébreuse et profonde unité,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Vaste comme la nuit et comme la clarté,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Les parfums, les couleurs et les sons se répondent.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057400" lvl="3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     9  Il est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es parfums frais comme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es chairs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ja-JP" alt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en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f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ants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oux comme les hautbois, verts comme les prairies</a:t>
            </a:r>
          </a:p>
          <a:p>
            <a:pPr marL="2057400" lvl="3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   10  – Et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autres, corrompus, riches et triomph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ants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,</a:t>
            </a:r>
          </a:p>
          <a:p>
            <a:pPr marL="2057400" lvl="3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057400" lvl="3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   11  Ay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ant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exp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ans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ion 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 choses infinies,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ambre, le musc, le benjoin et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encens,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chantent les transports de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esprit et des sens.</a:t>
            </a: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32770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DF84E1-5047-4B8F-973B-7AD5D2772907}" type="slidenum">
              <a:rPr lang="fr-FR"/>
              <a:pPr/>
              <a:t>17</a:t>
            </a:fld>
            <a:endParaRPr lang="fr-FR"/>
          </a:p>
        </p:txBody>
      </p:sp>
      <p:sp>
        <p:nvSpPr>
          <p:cNvPr id="32771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428625"/>
            <a:ext cx="9144000" cy="5857875"/>
          </a:xfrm>
          <a:solidFill>
            <a:schemeClr val="bg1"/>
          </a:solidFill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				</a:t>
            </a:r>
            <a:r>
              <a:rPr lang="fr-FR" sz="2400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	    </a:t>
            </a:r>
            <a:r>
              <a:rPr lang="fr-FR" sz="2000" b="1" spc="-80" dirty="0" smtClean="0">
                <a:solidFill>
                  <a:srgbClr val="0000FF"/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000" b="1" spc="-80" dirty="0" err="1" smtClean="0">
                <a:solidFill>
                  <a:srgbClr val="0000FF"/>
                </a:solidFill>
                <a:latin typeface="Alphonetic" pitchFamily="2" charset="0"/>
              </a:rPr>
              <a:t>dBs</a:t>
            </a:r>
            <a:r>
              <a:rPr lang="fr-FR" sz="2000" b="1" spc="-80" dirty="0" smtClean="0">
                <a:solidFill>
                  <a:srgbClr val="0000FF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endParaRPr lang="fr-FR" sz="1900" dirty="0" smtClean="0">
              <a:solidFill>
                <a:srgbClr val="0000FF"/>
              </a:solidFill>
              <a:latin typeface="Book Antiqua" pitchFamily="18" charset="0"/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CORRESPON</a:t>
            </a:r>
            <a:r>
              <a:rPr lang="fr-FR" sz="19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DANCES</a:t>
            </a:r>
          </a:p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800" dirty="0" smtClean="0">
                <a:ea typeface="ＭＳ Ｐゴシック" pitchFamily="34" charset="-128"/>
              </a:rPr>
              <a:t> 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 nature est un temple où de vivants piliers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Laissent parfois sortir de confuses paroles ;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homme y passe à travers des forêts de symboles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observent avec des regards familiers.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de longs échos qui de loin se confondent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Dans une ténébreuse et profonde unité,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Vaste comme la nuit et comme la clarté,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Les parfums, les couleurs et les sons se répondent.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Il est des parfums frais comme des chairs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enfants,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Doux comme les hautbois, verts comme les prairies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– Et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autres, corrompus, riches et triomphants,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Ayant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expansion des choses infinies,</a:t>
            </a:r>
          </a:p>
          <a:p>
            <a:pPr marL="2057400" lvl="3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    13  Comme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am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bre, le mu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c, le benjoin et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encens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,</a:t>
            </a:r>
          </a:p>
          <a:p>
            <a:pPr marL="2057400" lvl="3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    14  Qui ch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an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tent les tr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ans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ports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prit et 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 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sens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.</a:t>
            </a: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3379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C3C5FF-0F86-4FF1-BBBB-58C57FB2CB58}" type="slidenum">
              <a:rPr lang="fr-FR"/>
              <a:pPr/>
              <a:t>18</a:t>
            </a:fld>
            <a:endParaRPr lang="fr-FR"/>
          </a:p>
        </p:txBody>
      </p:sp>
      <p:sp>
        <p:nvSpPr>
          <p:cNvPr id="33795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500063"/>
            <a:ext cx="9144000" cy="5857875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				</a:t>
            </a:r>
            <a:r>
              <a:rPr lang="fr-FR" sz="2400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	    </a:t>
            </a:r>
            <a:r>
              <a:rPr lang="fr-FR" sz="2000" b="1" spc="-80" dirty="0" smtClean="0">
                <a:solidFill>
                  <a:srgbClr val="0000FF"/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000" b="1" spc="-80" dirty="0" err="1" smtClean="0">
                <a:solidFill>
                  <a:srgbClr val="0000FF"/>
                </a:solidFill>
                <a:latin typeface="Alphonetic" pitchFamily="2" charset="0"/>
              </a:rPr>
              <a:t>dBs</a:t>
            </a:r>
            <a:r>
              <a:rPr lang="fr-FR" sz="2000" b="1" spc="-80" dirty="0" smtClean="0">
                <a:solidFill>
                  <a:srgbClr val="0000FF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endParaRPr lang="fr-FR" sz="1900" dirty="0" smtClean="0">
              <a:solidFill>
                <a:srgbClr val="0000FF"/>
              </a:solidFill>
              <a:latin typeface="Book Antiqua" pitchFamily="18" charset="0"/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CORRESPON</a:t>
            </a:r>
            <a:r>
              <a:rPr lang="fr-FR" sz="19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DANCES</a:t>
            </a:r>
          </a:p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800" dirty="0" smtClean="0">
                <a:ea typeface="ＭＳ Ｐゴシック" pitchFamily="34" charset="-128"/>
              </a:rPr>
              <a:t> 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 nature est un t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em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ple où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 viv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an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ts piliers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Lai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ent parfois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ortir de confuses paroles ;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homme y pa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 à travers des forêts de 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ymboles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ob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ervent avec des regards familiers.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 longs échos qui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 loin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se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confon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ent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Dans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une ténébreuse et profon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 unité,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Va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te comme la nuit et comme la clarté,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Les parfums, les couleurs et les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ons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se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répon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ent.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Il est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es parfums frais comme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es chairs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ja-JP" alt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en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f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ants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oux comme les hautbois, verts comme les prairies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– Et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autres, corrompus, riches et triomph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ants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Ay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ant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exp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an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sion 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 choses infinies,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am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bre, le mu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c, le benjoin et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encens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ch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an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tent les tr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ans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ports </a:t>
            </a:r>
            <a:r>
              <a:rPr lang="fr-FR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prit et 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 </a:t>
            </a:r>
            <a:r>
              <a:rPr lang="fr-FR" altLang="ja-JP" sz="14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sens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.</a:t>
            </a: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643188" y="1285875"/>
            <a:ext cx="3357562" cy="1208088"/>
          </a:xfrm>
          <a:prstGeom prst="ellipse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357438" y="3000375"/>
            <a:ext cx="857250" cy="5715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2786063" y="5643563"/>
            <a:ext cx="3857625" cy="642937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llipse 9"/>
          <p:cNvSpPr/>
          <p:nvPr/>
        </p:nvSpPr>
        <p:spPr>
          <a:xfrm rot="395325">
            <a:off x="3195638" y="2570163"/>
            <a:ext cx="3521075" cy="1293812"/>
          </a:xfrm>
          <a:prstGeom prst="ellipse">
            <a:avLst/>
          </a:prstGeom>
          <a:noFill/>
          <a:ln w="12700"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500313" y="4143375"/>
            <a:ext cx="857250" cy="928688"/>
          </a:xfrm>
          <a:prstGeom prst="ellipse">
            <a:avLst/>
          </a:prstGeom>
          <a:noFill/>
          <a:ln w="12700">
            <a:solidFill>
              <a:srgbClr val="0000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Ellipse 13"/>
          <p:cNvSpPr/>
          <p:nvPr/>
        </p:nvSpPr>
        <p:spPr>
          <a:xfrm rot="21431294">
            <a:off x="2722563" y="5334000"/>
            <a:ext cx="1635125" cy="358775"/>
          </a:xfrm>
          <a:prstGeom prst="ellipse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" name="Ellipse 14"/>
          <p:cNvSpPr/>
          <p:nvPr/>
        </p:nvSpPr>
        <p:spPr>
          <a:xfrm rot="16200000">
            <a:off x="5286375" y="3714751"/>
            <a:ext cx="1000125" cy="1714500"/>
          </a:xfrm>
          <a:prstGeom prst="ellipse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3481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2A96BB-6028-496F-BD0E-22B5D803C546}" type="slidenum">
              <a:rPr lang="fr-FR"/>
              <a:pPr/>
              <a:t>19</a:t>
            </a:fld>
            <a:endParaRPr lang="fr-FR"/>
          </a:p>
        </p:txBody>
      </p:sp>
      <p:sp>
        <p:nvSpPr>
          <p:cNvPr id="34819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428625"/>
            <a:ext cx="9144000" cy="5857875"/>
          </a:xfrm>
          <a:solidFill>
            <a:schemeClr val="bg1"/>
          </a:solidFill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			</a:t>
            </a:r>
            <a:r>
              <a:rPr lang="fr-FR" sz="900" dirty="0" smtClean="0">
                <a:solidFill>
                  <a:srgbClr val="05B78D"/>
                </a:solidFill>
                <a:latin typeface="Book Antiqua" pitchFamily="18" charset="0"/>
                <a:ea typeface="ＭＳ Ｐゴシック" pitchFamily="34" charset="-128"/>
              </a:rPr>
              <a:t>                </a:t>
            </a:r>
            <a:r>
              <a:rPr lang="fr-FR" sz="2000" b="1" spc="-80" dirty="0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000" b="1" spc="-80" dirty="0" err="1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</a:rPr>
              <a:t>kO</a:t>
            </a:r>
            <a:r>
              <a:rPr lang="fr-FR" sz="2000" b="1" spc="-80" dirty="0" smtClean="0">
                <a:solidFill>
                  <a:srgbClr val="E46C0A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endParaRPr lang="fr-FR" sz="1900" dirty="0" smtClean="0">
              <a:solidFill>
                <a:srgbClr val="05B78D"/>
              </a:solidFill>
              <a:latin typeface="Doulos SIL" pitchFamily="2" charset="0"/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9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RRESPONDANCES</a:t>
            </a:r>
          </a:p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800" dirty="0" smtClean="0">
                <a:ea typeface="ＭＳ Ｐゴシック" pitchFamily="34" charset="-128"/>
              </a:rPr>
              <a:t> 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 nature est un temple où de vivants piliers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Laissent parfois s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o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rtir de 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onfuses par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o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les ;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ho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mme y passe à travers des f</a:t>
            </a:r>
            <a:r>
              <a:rPr lang="fr-FR" altLang="ja-JP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o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rêts de symb</a:t>
            </a:r>
            <a:r>
              <a:rPr lang="fr-FR" altLang="ja-JP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o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les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Qu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o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bservent avec des regards familiers.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de longs échos qui de loin se confondent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Dans une ténébreuse et profonde unité,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Vaste comme la nuit et comme la clarté,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Les parfums, les couleurs et les sons se répondent.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Il est des parfums frais comme des chairs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enfants,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Doux comme les hautbois, verts comme les prairies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– Et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autres, corrompus, riches et triomphants,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Ayant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expansion des choses infinies,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ambre, le musc, le benjoin et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encens,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chantent les transports de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esprit et des sens.</a:t>
            </a: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17410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7CA5AD-3AA8-4E3D-BB93-7176C158EC79}" type="slidenum">
              <a:rPr lang="fr-FR"/>
              <a:pPr/>
              <a:t>2</a:t>
            </a:fld>
            <a:endParaRPr lang="fr-FR"/>
          </a:p>
        </p:txBody>
      </p:sp>
      <p:sp>
        <p:nvSpPr>
          <p:cNvPr id="17411" name="Titr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fr-FR" sz="2400" smtClean="0">
                <a:latin typeface="Book Antiqua" pitchFamily="18" charset="0"/>
                <a:ea typeface="ＭＳ Ｐゴシック" pitchFamily="34" charset="-128"/>
              </a:rPr>
              <a:t/>
            </a:r>
            <a:br>
              <a:rPr lang="fr-FR" sz="2400" smtClean="0">
                <a:latin typeface="Book Antiqua" pitchFamily="18" charset="0"/>
                <a:ea typeface="ＭＳ Ｐゴシック" pitchFamily="34" charset="-128"/>
              </a:rPr>
            </a:br>
            <a:r>
              <a:rPr lang="fr-FR" sz="2000" smtClean="0">
                <a:latin typeface="Book Antiqua" pitchFamily="18" charset="0"/>
                <a:ea typeface="ＭＳ Ｐゴシック" pitchFamily="34" charset="-128"/>
              </a:rPr>
              <a:t>CORRESPONDANCES</a:t>
            </a:r>
          </a:p>
        </p:txBody>
      </p:sp>
      <p:sp>
        <p:nvSpPr>
          <p:cNvPr id="17412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4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700" smtClean="0">
                <a:latin typeface="Book Antiqua" pitchFamily="18" charset="0"/>
                <a:ea typeface="ＭＳ Ｐゴシック" pitchFamily="34" charset="-128"/>
              </a:rPr>
              <a:t>La nature est un temple où de vivants piliers</a:t>
            </a:r>
          </a:p>
          <a:p>
            <a:pPr lvl="4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700" smtClean="0">
                <a:latin typeface="Book Antiqua" pitchFamily="18" charset="0"/>
                <a:ea typeface="ＭＳ Ｐゴシック" pitchFamily="34" charset="-128"/>
              </a:rPr>
              <a:t>Laissent parfois sortir de confuses paroles ;</a:t>
            </a:r>
          </a:p>
          <a:p>
            <a:pPr lvl="4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70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70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700" smtClean="0">
                <a:latin typeface="Book Antiqua" pitchFamily="18" charset="0"/>
                <a:ea typeface="ＭＳ Ｐゴシック" pitchFamily="34" charset="-128"/>
              </a:rPr>
              <a:t>homme y passe à travers des forêts de symboles</a:t>
            </a:r>
          </a:p>
          <a:p>
            <a:pPr lvl="4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700" smtClean="0">
                <a:latin typeface="Book Antiqua" pitchFamily="18" charset="0"/>
                <a:ea typeface="ＭＳ Ｐゴシック" pitchFamily="34" charset="-128"/>
              </a:rPr>
              <a:t>Qui l</a:t>
            </a:r>
            <a:r>
              <a:rPr lang="ja-JP" altLang="fr-FR" sz="170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700" smtClean="0">
                <a:latin typeface="Book Antiqua" pitchFamily="18" charset="0"/>
                <a:ea typeface="ＭＳ Ｐゴシック" pitchFamily="34" charset="-128"/>
              </a:rPr>
              <a:t>observent avec des regards familiers.</a:t>
            </a:r>
          </a:p>
          <a:p>
            <a:pPr lvl="4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700" smtClean="0">
                <a:latin typeface="Book Antiqua" pitchFamily="18" charset="0"/>
                <a:ea typeface="ＭＳ Ｐゴシック" pitchFamily="34" charset="-128"/>
              </a:rPr>
              <a:t> </a:t>
            </a:r>
          </a:p>
          <a:p>
            <a:pPr lvl="4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700" smtClean="0">
                <a:latin typeface="Book Antiqua" pitchFamily="18" charset="0"/>
                <a:ea typeface="ＭＳ Ｐゴシック" pitchFamily="34" charset="-128"/>
              </a:rPr>
              <a:t>Comme de longs échos qui de loin se confondent</a:t>
            </a:r>
          </a:p>
          <a:p>
            <a:pPr lvl="4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700" smtClean="0">
                <a:latin typeface="Book Antiqua" pitchFamily="18" charset="0"/>
                <a:ea typeface="ＭＳ Ｐゴシック" pitchFamily="34" charset="-128"/>
              </a:rPr>
              <a:t>Dans une ténébreuse et profonde unité,</a:t>
            </a:r>
          </a:p>
          <a:p>
            <a:pPr lvl="4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700" smtClean="0">
                <a:latin typeface="Book Antiqua" pitchFamily="18" charset="0"/>
                <a:ea typeface="ＭＳ Ｐゴシック" pitchFamily="34" charset="-128"/>
              </a:rPr>
              <a:t>Vaste comme la nuit et comme la clarté,</a:t>
            </a:r>
          </a:p>
          <a:p>
            <a:pPr lvl="4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700" smtClean="0">
                <a:latin typeface="Book Antiqua" pitchFamily="18" charset="0"/>
                <a:ea typeface="ＭＳ Ｐゴシック" pitchFamily="34" charset="-128"/>
              </a:rPr>
              <a:t>Les parfums, les couleurs et les sons se répondent.</a:t>
            </a:r>
          </a:p>
          <a:p>
            <a:pPr lvl="4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700" smtClean="0">
                <a:latin typeface="Book Antiqua" pitchFamily="18" charset="0"/>
                <a:ea typeface="ＭＳ Ｐゴシック" pitchFamily="34" charset="-128"/>
              </a:rPr>
              <a:t> </a:t>
            </a:r>
          </a:p>
          <a:p>
            <a:pPr lvl="4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700" smtClean="0">
                <a:latin typeface="Book Antiqua" pitchFamily="18" charset="0"/>
                <a:ea typeface="ＭＳ Ｐゴシック" pitchFamily="34" charset="-128"/>
              </a:rPr>
              <a:t>Il est des parfums frais comme des chairs d</a:t>
            </a:r>
            <a:r>
              <a:rPr lang="ja-JP" altLang="fr-FR" sz="170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700" smtClean="0">
                <a:latin typeface="Book Antiqua" pitchFamily="18" charset="0"/>
                <a:ea typeface="ＭＳ Ｐゴシック" pitchFamily="34" charset="-128"/>
              </a:rPr>
              <a:t>enfants,</a:t>
            </a:r>
          </a:p>
          <a:p>
            <a:pPr lvl="4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700" smtClean="0">
                <a:latin typeface="Book Antiqua" pitchFamily="18" charset="0"/>
                <a:ea typeface="ＭＳ Ｐゴシック" pitchFamily="34" charset="-128"/>
              </a:rPr>
              <a:t>Doux comme les hautbois, verts comme les prairies</a:t>
            </a:r>
          </a:p>
          <a:p>
            <a:pPr lvl="4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700" smtClean="0">
                <a:latin typeface="Book Antiqua" pitchFamily="18" charset="0"/>
                <a:ea typeface="ＭＳ Ｐゴシック" pitchFamily="34" charset="-128"/>
              </a:rPr>
              <a:t>– Et d</a:t>
            </a:r>
            <a:r>
              <a:rPr lang="ja-JP" altLang="fr-FR" sz="170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700" smtClean="0">
                <a:latin typeface="Book Antiqua" pitchFamily="18" charset="0"/>
                <a:ea typeface="ＭＳ Ｐゴシック" pitchFamily="34" charset="-128"/>
              </a:rPr>
              <a:t>autres, corrompus, riches et triomphants,</a:t>
            </a:r>
          </a:p>
          <a:p>
            <a:pPr lvl="4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700" smtClean="0">
                <a:latin typeface="Book Antiqua" pitchFamily="18" charset="0"/>
                <a:ea typeface="ＭＳ Ｐゴシック" pitchFamily="34" charset="-128"/>
              </a:rPr>
              <a:t> </a:t>
            </a:r>
          </a:p>
          <a:p>
            <a:pPr lvl="4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700" smtClean="0">
                <a:latin typeface="Book Antiqua" pitchFamily="18" charset="0"/>
                <a:ea typeface="ＭＳ Ｐゴシック" pitchFamily="34" charset="-128"/>
              </a:rPr>
              <a:t>Ayant l</a:t>
            </a:r>
            <a:r>
              <a:rPr lang="ja-JP" altLang="fr-FR" sz="170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700" smtClean="0">
                <a:latin typeface="Book Antiqua" pitchFamily="18" charset="0"/>
                <a:ea typeface="ＭＳ Ｐゴシック" pitchFamily="34" charset="-128"/>
              </a:rPr>
              <a:t>expansion des choses infinies,</a:t>
            </a:r>
          </a:p>
          <a:p>
            <a:pPr lvl="4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700" smtClean="0">
                <a:latin typeface="Book Antiqua" pitchFamily="18" charset="0"/>
                <a:ea typeface="ＭＳ Ｐゴシック" pitchFamily="34" charset="-128"/>
              </a:rPr>
              <a:t>Comme l</a:t>
            </a:r>
            <a:r>
              <a:rPr lang="ja-JP" altLang="fr-FR" sz="170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700" smtClean="0">
                <a:latin typeface="Book Antiqua" pitchFamily="18" charset="0"/>
                <a:ea typeface="ＭＳ Ｐゴシック" pitchFamily="34" charset="-128"/>
              </a:rPr>
              <a:t>ambre, le musc, le benjoin et l</a:t>
            </a:r>
            <a:r>
              <a:rPr lang="ja-JP" altLang="fr-FR" sz="170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700" smtClean="0">
                <a:latin typeface="Book Antiqua" pitchFamily="18" charset="0"/>
                <a:ea typeface="ＭＳ Ｐゴシック" pitchFamily="34" charset="-128"/>
              </a:rPr>
              <a:t>encens,</a:t>
            </a:r>
          </a:p>
          <a:p>
            <a:pPr lvl="4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700" smtClean="0">
                <a:latin typeface="Book Antiqua" pitchFamily="18" charset="0"/>
                <a:ea typeface="ＭＳ Ｐゴシック" pitchFamily="34" charset="-128"/>
              </a:rPr>
              <a:t>Qui chantent les transports de l</a:t>
            </a:r>
            <a:r>
              <a:rPr lang="ja-JP" altLang="fr-FR" sz="170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700" smtClean="0">
                <a:latin typeface="Book Antiqua" pitchFamily="18" charset="0"/>
                <a:ea typeface="ＭＳ Ｐゴシック" pitchFamily="34" charset="-128"/>
              </a:rPr>
              <a:t>esprit et des sens.</a:t>
            </a:r>
          </a:p>
          <a:p>
            <a:pPr eaLnBrk="1" hangingPunct="1">
              <a:lnSpc>
                <a:spcPct val="80000"/>
              </a:lnSpc>
            </a:pPr>
            <a:endParaRPr lang="fr-FR" sz="27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3584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BC0DBC-D188-4C23-962D-190E6D386DF6}" type="slidenum">
              <a:rPr lang="fr-FR"/>
              <a:pPr/>
              <a:t>20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428625"/>
            <a:ext cx="9144000" cy="607218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70000"/>
              </a:lnSpc>
              <a:buNone/>
            </a:pP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			                </a:t>
            </a:r>
            <a:r>
              <a:rPr lang="fr-FR" sz="2000" b="1" kern="0" spc="-100" dirty="0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000" b="1" kern="0" spc="-100" dirty="0" err="1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</a:rPr>
              <a:t>kO</a:t>
            </a:r>
            <a:r>
              <a:rPr lang="fr-FR" sz="2000" b="1" kern="0" spc="-100" dirty="0" smtClean="0">
                <a:solidFill>
                  <a:srgbClr val="E46C0A"/>
                </a:solidFill>
                <a:latin typeface="Alphonetic" pitchFamily="2" charset="0"/>
                <a:ea typeface="ＭＳ Ｐゴシック" pitchFamily="34" charset="-128"/>
              </a:rPr>
              <a:t>] </a:t>
            </a:r>
            <a:r>
              <a:rPr lang="fr-FR" sz="2000" b="1" kern="0" spc="-100" dirty="0" smtClean="0">
                <a:solidFill>
                  <a:srgbClr val="E46C0A"/>
                </a:solidFill>
                <a:latin typeface="Calibri" pitchFamily="34" charset="0"/>
                <a:ea typeface="ＭＳ Ｐゴシック" pitchFamily="34" charset="-128"/>
                <a:cs typeface="Times New Roman" pitchFamily="18" charset="0"/>
                <a:sym typeface="Ipa-samd Uclphon1 SILDoulosL" pitchFamily="2" charset="2"/>
              </a:rPr>
              <a:t>/ </a:t>
            </a:r>
            <a:r>
              <a:rPr lang="fr-FR" sz="2000" b="1" kern="0" spc="-100" dirty="0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000" b="1" kern="0" spc="-100" dirty="0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</a:rPr>
              <a:t>k</a:t>
            </a:r>
            <a:r>
              <a:rPr lang="fr-FR" sz="2000" kern="0" spc="-100" dirty="0" smtClean="0"/>
              <a:t> </a:t>
            </a:r>
            <a:r>
              <a:rPr lang="fr-FR" sz="2000" b="1" kern="0" spc="-100" dirty="0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</a:rPr>
              <a:t>o</a:t>
            </a:r>
            <a:r>
              <a:rPr lang="fr-FR" sz="2000" b="1" kern="0" spc="-100" dirty="0" smtClean="0">
                <a:solidFill>
                  <a:srgbClr val="E46C0A"/>
                </a:solidFill>
                <a:latin typeface="Alphonetic" pitchFamily="2" charset="0"/>
                <a:ea typeface="ＭＳ Ｐゴシック" pitchFamily="34" charset="-128"/>
              </a:rPr>
              <a:t>] </a:t>
            </a:r>
            <a:r>
              <a:rPr lang="fr-FR" sz="2000" b="1" kern="0" spc="-100" dirty="0" smtClean="0">
                <a:solidFill>
                  <a:srgbClr val="E46C0A"/>
                </a:solidFill>
                <a:latin typeface="Calibri" pitchFamily="34" charset="0"/>
                <a:ea typeface="ＭＳ Ｐゴシック" pitchFamily="34" charset="-128"/>
                <a:cs typeface="Times New Roman" pitchFamily="18" charset="0"/>
                <a:sym typeface="Ipa-samd Uclphon1 SILDoulosL" pitchFamily="2" charset="2"/>
              </a:rPr>
              <a:t>/ </a:t>
            </a:r>
            <a:r>
              <a:rPr lang="fr-FR" sz="2000" b="1" kern="0" spc="-100" dirty="0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  <a:ea typeface="ＭＳ Ｐゴシック" pitchFamily="34" charset="-128"/>
              </a:rPr>
              <a:t>[ </a:t>
            </a:r>
            <a:r>
              <a:rPr lang="fr-FR" sz="2000" b="1" kern="0" spc="-100" dirty="0" err="1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</a:rPr>
              <a:t>kI</a:t>
            </a:r>
            <a:r>
              <a:rPr lang="fr-FR" sz="1800" b="1" kern="0" spc="-100" dirty="0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  <a:ea typeface="ＭＳ Ｐゴシック" pitchFamily="34" charset="-128"/>
              </a:rPr>
              <a:t> ] </a:t>
            </a:r>
            <a:endParaRPr lang="fr-FR" sz="1900" b="1" kern="0" spc="-100" dirty="0" smtClean="0">
              <a:solidFill>
                <a:schemeClr val="accent6">
                  <a:lumMod val="75000"/>
                </a:schemeClr>
              </a:solidFill>
              <a:latin typeface="Doulos SIL" pitchFamily="2" charset="0"/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fr-FR" sz="19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RRESPONDANCES</a:t>
            </a:r>
          </a:p>
          <a:p>
            <a:pPr marL="0" indent="0" algn="just"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fr-FR" sz="800" dirty="0" smtClean="0">
                <a:ea typeface="ＭＳ Ｐゴシック" pitchFamily="34" charset="-128"/>
              </a:rPr>
              <a:t> </a:t>
            </a:r>
          </a:p>
          <a:p>
            <a:pPr marL="0" indent="0" algn="just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  		               La nature est un temple où de vivants piliers</a:t>
            </a:r>
          </a:p>
          <a:p>
            <a:pPr marL="0" indent="0" algn="just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Laissent parfois sortir de confuses paroles ;</a:t>
            </a:r>
          </a:p>
          <a:p>
            <a:pPr marL="2514600" lvl="4" indent="0" algn="just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homme y passe à travers des forêts de symboles</a:t>
            </a:r>
          </a:p>
          <a:p>
            <a:pPr marL="2514600" lvl="4" indent="0" algn="just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observent avec des regards familiers.</a:t>
            </a:r>
          </a:p>
          <a:p>
            <a:pPr marL="0" indent="0" eaLnBrk="1" hangingPunct="1">
              <a:lnSpc>
                <a:spcPct val="70000"/>
              </a:lnSpc>
              <a:buFont typeface="Arial" pitchFamily="34" charset="0"/>
              <a:buNone/>
            </a:pPr>
            <a:endParaRPr lang="fr-FR" sz="7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fr-FR" sz="1000" dirty="0" smtClean="0">
                <a:ea typeface="ＭＳ Ｐゴシック" pitchFamily="34" charset="-128"/>
              </a:rPr>
              <a:t>		                     		            1    ͡        2   ͡    3   ͡    4    ͡   5    ͡    6    ͡     7     ͡     </a:t>
            </a:r>
          </a:p>
          <a:p>
            <a:pPr marL="0" indent="0"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fr-FR" sz="1000" dirty="0" smtClean="0">
                <a:ea typeface="ＭＳ Ｐゴシック" pitchFamily="34" charset="-128"/>
                <a:sym typeface="Symbol" pitchFamily="18" charset="2"/>
              </a:rPr>
              <a:t>  		                        </a:t>
            </a:r>
            <a:r>
              <a:rPr lang="fr-FR" sz="1000" dirty="0" smtClean="0">
                <a:ea typeface="ＭＳ Ｐゴシック" pitchFamily="34" charset="-128"/>
              </a:rPr>
              <a:t>       </a:t>
            </a:r>
            <a:r>
              <a:rPr lang="fr-FR" sz="1000" dirty="0" smtClean="0">
                <a:ea typeface="ＭＳ Ｐゴシック" pitchFamily="34" charset="-128"/>
                <a:sym typeface="Symbol" pitchFamily="18" charset="2"/>
              </a:rPr>
              <a:t></a:t>
            </a:r>
            <a:r>
              <a:rPr lang="fr-FR" sz="1000" dirty="0" smtClean="0">
                <a:ea typeface="ＭＳ Ｐゴシック" pitchFamily="34" charset="-128"/>
              </a:rPr>
              <a:t>        </a:t>
            </a:r>
            <a:r>
              <a:rPr lang="fr-FR" sz="1000" dirty="0" smtClean="0">
                <a:ea typeface="ＭＳ Ｐゴシック" pitchFamily="34" charset="-128"/>
                <a:sym typeface="Symbol" pitchFamily="18" charset="2"/>
              </a:rPr>
              <a:t></a:t>
            </a:r>
            <a:r>
              <a:rPr lang="fr-FR" sz="1000" dirty="0" smtClean="0">
                <a:ea typeface="ＭＳ Ｐゴシック" pitchFamily="34" charset="-128"/>
              </a:rPr>
              <a:t>       ––        </a:t>
            </a:r>
            <a:r>
              <a:rPr lang="fr-FR" sz="1000" dirty="0" smtClean="0">
                <a:ea typeface="ＭＳ Ｐゴシック" pitchFamily="34" charset="-128"/>
                <a:sym typeface="Symbol" pitchFamily="18" charset="2"/>
              </a:rPr>
              <a:t></a:t>
            </a:r>
            <a:r>
              <a:rPr lang="fr-FR" sz="1000" dirty="0" smtClean="0">
                <a:ea typeface="ＭＳ Ｐゴシック" pitchFamily="34" charset="-128"/>
              </a:rPr>
              <a:t>   ––      /  </a:t>
            </a:r>
            <a:r>
              <a:rPr lang="fr-FR" sz="1000" dirty="0" smtClean="0">
                <a:ea typeface="ＭＳ Ｐゴシック" pitchFamily="34" charset="-128"/>
                <a:sym typeface="Symbol" pitchFamily="18" charset="2"/>
              </a:rPr>
              <a:t></a:t>
            </a:r>
            <a:r>
              <a:rPr lang="fr-FR" sz="1000" dirty="0" smtClean="0">
                <a:ea typeface="ＭＳ Ｐゴシック" pitchFamily="34" charset="-128"/>
              </a:rPr>
              <a:t>      </a:t>
            </a:r>
            <a:r>
              <a:rPr lang="fr-FR" sz="1000" dirty="0" smtClean="0">
                <a:ea typeface="ＭＳ Ｐゴシック" pitchFamily="34" charset="-128"/>
                <a:sym typeface="Symbol" pitchFamily="18" charset="2"/>
              </a:rPr>
              <a:t></a:t>
            </a:r>
            <a:r>
              <a:rPr lang="fr-FR" sz="1000" dirty="0" smtClean="0">
                <a:ea typeface="ＭＳ Ｐゴシック" pitchFamily="34" charset="-128"/>
              </a:rPr>
              <a:t>     ––      </a:t>
            </a:r>
            <a:r>
              <a:rPr lang="fr-FR" sz="1000" dirty="0" smtClean="0">
                <a:ea typeface="ＭＳ Ｐゴシック" pitchFamily="34" charset="-128"/>
                <a:sym typeface="Symbol" pitchFamily="18" charset="2"/>
              </a:rPr>
              <a:t></a:t>
            </a:r>
            <a:r>
              <a:rPr lang="fr-FR" sz="1000" dirty="0" smtClean="0">
                <a:ea typeface="ＭＳ Ｐゴシック" pitchFamily="34" charset="-128"/>
              </a:rPr>
              <a:t>       </a:t>
            </a:r>
            <a:r>
              <a:rPr lang="fr-FR" sz="1000" dirty="0" smtClean="0">
                <a:ea typeface="ＭＳ Ｐゴシック" pitchFamily="34" charset="-128"/>
                <a:sym typeface="Symbol" pitchFamily="18" charset="2"/>
              </a:rPr>
              <a:t></a:t>
            </a:r>
            <a:r>
              <a:rPr lang="fr-FR" sz="1000" dirty="0" smtClean="0">
                <a:ea typeface="ＭＳ Ｐゴシック" pitchFamily="34" charset="-128"/>
              </a:rPr>
              <a:t>       ––</a:t>
            </a:r>
          </a:p>
          <a:p>
            <a:pPr marL="2057400" lvl="3" indent="0" algn="just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    4   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mme </a:t>
            </a:r>
            <a:r>
              <a:rPr lang="fr-FR" sz="1400" u="sng" dirty="0" smtClean="0"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 </a:t>
            </a:r>
            <a:r>
              <a:rPr lang="fr-FR" sz="1400" u="sng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g</a:t>
            </a:r>
            <a:r>
              <a:rPr lang="fr-FR" sz="1400" u="sng" dirty="0" smtClean="0"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é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chos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qu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 </a:t>
            </a:r>
            <a:r>
              <a:rPr lang="fr-FR" sz="1400" u="sng" dirty="0" smtClean="0"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 </a:t>
            </a:r>
            <a:r>
              <a:rPr lang="fr-FR" sz="1400" u="sng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oin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</a:t>
            </a:r>
            <a:r>
              <a:rPr lang="fr-FR" sz="1400" u="sng" dirty="0" smtClean="0"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 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f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sz="1400" u="sng" dirty="0" smtClean="0"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ent</a:t>
            </a:r>
          </a:p>
          <a:p>
            <a:pPr marL="0" indent="0"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fr-FR" sz="1000" dirty="0" smtClean="0">
                <a:ea typeface="ＭＳ Ｐゴシック" pitchFamily="34" charset="-128"/>
              </a:rPr>
              <a:t> 		                    ͡      8  </a:t>
            </a:r>
          </a:p>
          <a:p>
            <a:pPr marL="0" indent="0"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fr-FR" sz="1000" dirty="0" smtClean="0">
                <a:ea typeface="ＭＳ Ｐゴシック" pitchFamily="34" charset="-128"/>
              </a:rPr>
              <a:t>  		                         ––</a:t>
            </a:r>
          </a:p>
          <a:p>
            <a:pPr marL="2514600" lvl="4" indent="0" algn="just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fr-FR" sz="1400" u="sng" dirty="0" smtClean="0"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ans une ténébreuse et profonde unité,</a:t>
            </a:r>
          </a:p>
          <a:p>
            <a:pPr marL="2514600" lvl="4" indent="0" algn="just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Vaste comme la nuit et comme la clarté,</a:t>
            </a:r>
          </a:p>
          <a:p>
            <a:pPr marL="2057400" lvl="3" indent="0" algn="just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     7   Les parfums, les couleurs et les sons se répondent.</a:t>
            </a:r>
          </a:p>
          <a:p>
            <a:pPr marL="2514600" lvl="4" indent="0" algn="just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Il est des parfums frais comme des chairs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enfants,</a:t>
            </a:r>
          </a:p>
          <a:p>
            <a:pPr marL="2514600" lvl="4" indent="0" algn="just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Doux comme les hautbois, verts comme les prairies</a:t>
            </a:r>
          </a:p>
          <a:p>
            <a:pPr marL="2514600" lvl="4" indent="0" algn="just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– Et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autres, corrompus, riches et triomphants,</a:t>
            </a:r>
          </a:p>
          <a:p>
            <a:pPr marL="2514600" lvl="4" indent="0" algn="just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Ayant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expansion des choses infinies,</a:t>
            </a:r>
          </a:p>
          <a:p>
            <a:pPr marL="2514600" lvl="4" indent="0" algn="just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ambre, le musc, le benjoin et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encens,</a:t>
            </a:r>
          </a:p>
          <a:p>
            <a:pPr marL="2514600" lvl="4" indent="0" algn="just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chantent les transports de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esprit et des sens.</a:t>
            </a: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3686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A9D7B6-B8CB-4843-B93F-7E3FB1787410}" type="slidenum">
              <a:rPr lang="fr-FR"/>
              <a:pPr/>
              <a:t>21</a:t>
            </a:fld>
            <a:endParaRPr lang="fr-FR"/>
          </a:p>
        </p:txBody>
      </p:sp>
      <p:sp>
        <p:nvSpPr>
          <p:cNvPr id="36867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428625"/>
            <a:ext cx="9144000" cy="5857875"/>
          </a:xfrm>
          <a:solidFill>
            <a:schemeClr val="bg1"/>
          </a:solidFill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			 </a:t>
            </a: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           </a:t>
            </a:r>
            <a:r>
              <a:rPr lang="fr-FR" sz="2000" dirty="0" smtClean="0">
                <a:solidFill>
                  <a:srgbClr val="05B78D"/>
                </a:solidFill>
                <a:latin typeface="Book Antiqua" pitchFamily="18" charset="0"/>
                <a:ea typeface="ＭＳ Ｐゴシック" pitchFamily="34" charset="-128"/>
              </a:rPr>
              <a:t>  </a:t>
            </a:r>
            <a:r>
              <a:rPr lang="fr-FR" sz="2000" b="1" spc="-80" dirty="0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000" b="1" spc="-80" dirty="0" err="1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</a:rPr>
              <a:t>kO</a:t>
            </a:r>
            <a:r>
              <a:rPr lang="fr-FR" sz="2000" b="1" spc="-80" dirty="0" smtClean="0">
                <a:solidFill>
                  <a:srgbClr val="E46C0A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r>
              <a:rPr lang="fr-FR" sz="2000" dirty="0" smtClean="0">
                <a:solidFill>
                  <a:srgbClr val="E46C0A"/>
                </a:solidFill>
                <a:latin typeface="Doulos SIL" pitchFamily="2" charset="0"/>
                <a:ea typeface="ＭＳ Ｐゴシック" pitchFamily="34" charset="-128"/>
              </a:rPr>
              <a:t> </a:t>
            </a: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9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RRESPONDANCES</a:t>
            </a:r>
          </a:p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800" dirty="0" smtClean="0">
                <a:ea typeface="ＭＳ Ｐゴシック" pitchFamily="34" charset="-128"/>
              </a:rPr>
              <a:t> </a:t>
            </a:r>
            <a:endParaRPr lang="fr-FR" sz="800" dirty="0" smtClean="0">
              <a:ea typeface="ＭＳ Ｐゴシック" pitchFamily="34" charset="-128"/>
            </a:endParaRP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 nature est un temple où de vivants piliers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Laissent parfois sortir de confuses paroles ;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homme y passe à travers des forêts de symboles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observent avec des regards familiers.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mme de longs échos qui de loin se confondent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Dans une ténébreuse et profonde unité,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Vaste 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mme la nuit et 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mme la clarté,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Les parfums, les couleurs et les sons se répondent.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Il est des parfums frais 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mme des chairs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enfants,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Doux 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mme les hautbois, verts 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mme les prairies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– Et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autres, </a:t>
            </a:r>
            <a:r>
              <a:rPr lang="fr-FR" altLang="ja-JP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rrompus, riches et triomphants,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Ayant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expansion des choses infinies,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mme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ambre, le musc, le benjoin et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encens,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Qu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 chantent les transp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o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rts de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esprit et des sens.</a:t>
            </a: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37890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9BCDE6-FA90-44BA-85F7-ECA0F29E6E37}" type="slidenum">
              <a:rPr lang="fr-FR"/>
              <a:pPr/>
              <a:t>22</a:t>
            </a:fld>
            <a:endParaRPr lang="fr-FR"/>
          </a:p>
        </p:txBody>
      </p:sp>
      <p:sp>
        <p:nvSpPr>
          <p:cNvPr id="37891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428625"/>
            <a:ext cx="9144000" cy="585787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			</a:t>
            </a:r>
            <a:r>
              <a:rPr lang="fr-FR" sz="900" kern="0" spc="-1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                          </a:t>
            </a:r>
            <a:r>
              <a:rPr lang="fr-FR" sz="2000" b="1" kern="0" spc="-100" dirty="0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000" b="1" kern="0" spc="-100" dirty="0" err="1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</a:rPr>
              <a:t>kO</a:t>
            </a:r>
            <a:r>
              <a:rPr lang="fr-FR" sz="2000" b="1" kern="0" spc="-100" dirty="0" smtClean="0">
                <a:solidFill>
                  <a:srgbClr val="E46C0A"/>
                </a:solidFill>
                <a:latin typeface="Alphonetic" pitchFamily="2" charset="0"/>
                <a:ea typeface="ＭＳ Ｐゴシック" pitchFamily="34" charset="-128"/>
              </a:rPr>
              <a:t>] </a:t>
            </a:r>
            <a:r>
              <a:rPr lang="fr-FR" sz="2000" b="1" kern="0" spc="-100" dirty="0" smtClean="0">
                <a:solidFill>
                  <a:srgbClr val="E46C0A"/>
                </a:solidFill>
                <a:latin typeface="Calibri" pitchFamily="34" charset="0"/>
                <a:ea typeface="ＭＳ Ｐゴシック" pitchFamily="34" charset="-128"/>
                <a:cs typeface="Times New Roman" pitchFamily="18" charset="0"/>
                <a:sym typeface="Ipa-samd Uclphon1 SILDoulosL" pitchFamily="2" charset="2"/>
              </a:rPr>
              <a:t>/ </a:t>
            </a:r>
            <a:r>
              <a:rPr lang="fr-FR" sz="2000" b="1" kern="0" spc="-100" dirty="0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000" b="1" kern="0" spc="-100" dirty="0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</a:rPr>
              <a:t>k</a:t>
            </a:r>
            <a:r>
              <a:rPr lang="fr-FR" sz="2000" kern="0" spc="-100" dirty="0" smtClean="0"/>
              <a:t> </a:t>
            </a:r>
            <a:r>
              <a:rPr lang="fr-FR" sz="2000" b="1" kern="0" spc="-100" dirty="0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</a:rPr>
              <a:t>o</a:t>
            </a:r>
            <a:r>
              <a:rPr lang="fr-FR" sz="2000" b="1" kern="0" spc="-100" dirty="0" smtClean="0">
                <a:solidFill>
                  <a:srgbClr val="E46C0A"/>
                </a:solidFill>
                <a:latin typeface="Alphonetic" pitchFamily="2" charset="0"/>
                <a:ea typeface="ＭＳ Ｐゴシック" pitchFamily="34" charset="-128"/>
              </a:rPr>
              <a:t>] </a:t>
            </a:r>
            <a:r>
              <a:rPr lang="fr-FR" sz="2000" b="1" kern="0" spc="-100" dirty="0" smtClean="0">
                <a:solidFill>
                  <a:srgbClr val="E46C0A"/>
                </a:solidFill>
                <a:latin typeface="Calibri" pitchFamily="34" charset="0"/>
                <a:ea typeface="ＭＳ Ｐゴシック" pitchFamily="34" charset="-128"/>
                <a:cs typeface="Times New Roman" pitchFamily="18" charset="0"/>
                <a:sym typeface="Ipa-samd Uclphon1 SILDoulosL" pitchFamily="2" charset="2"/>
              </a:rPr>
              <a:t>/ </a:t>
            </a:r>
            <a:r>
              <a:rPr lang="fr-FR" sz="2000" b="1" kern="0" spc="-100" dirty="0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  <a:ea typeface="ＭＳ Ｐゴシック" pitchFamily="34" charset="-128"/>
              </a:rPr>
              <a:t>[ </a:t>
            </a:r>
            <a:r>
              <a:rPr lang="fr-FR" sz="2000" b="1" kern="0" spc="-100" dirty="0" err="1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</a:rPr>
              <a:t>kI</a:t>
            </a:r>
            <a:r>
              <a:rPr lang="fr-FR" sz="1800" b="1" kern="0" spc="-100" dirty="0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  <a:ea typeface="ＭＳ Ｐゴシック" pitchFamily="34" charset="-128"/>
              </a:rPr>
              <a:t> ] </a:t>
            </a:r>
            <a:endParaRPr lang="fr-FR" sz="2000" kern="0" spc="-100" dirty="0" smtClean="0">
              <a:solidFill>
                <a:srgbClr val="05B78D"/>
              </a:solidFill>
              <a:latin typeface="Doulos SIL" pitchFamily="2" charset="0"/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9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RRESPONDANCES</a:t>
            </a:r>
          </a:p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800" dirty="0" smtClean="0">
                <a:ea typeface="ＭＳ Ｐゴシック" pitchFamily="34" charset="-128"/>
              </a:rPr>
              <a:t> 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 nature est un temple où de vivants piliers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Laissent parfois s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o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rtir de 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onfuses par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o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les ;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ho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mme y passe à travers des f</a:t>
            </a:r>
            <a:r>
              <a:rPr lang="fr-FR" altLang="ja-JP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o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rêts de symb</a:t>
            </a:r>
            <a:r>
              <a:rPr lang="fr-FR" altLang="ja-JP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o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les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Qu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o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bservent avec des regards familiers.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mme </a:t>
            </a:r>
            <a:r>
              <a:rPr lang="fr-FR" sz="1400" u="sng" dirty="0" smtClean="0"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 </a:t>
            </a:r>
            <a:r>
              <a:rPr lang="fr-FR" sz="1400" u="sng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g</a:t>
            </a:r>
            <a:r>
              <a:rPr lang="fr-FR" sz="1400" u="sng" dirty="0" smtClean="0"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é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chos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qu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 </a:t>
            </a:r>
            <a:r>
              <a:rPr lang="fr-FR" sz="1400" u="sng" dirty="0" smtClean="0"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 </a:t>
            </a:r>
            <a:r>
              <a:rPr lang="fr-FR" sz="1400" u="sng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oin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</a:t>
            </a:r>
            <a:r>
              <a:rPr lang="fr-FR" sz="1400" u="sng" dirty="0" smtClean="0"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 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con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f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sz="1400" u="sng" dirty="0" smtClean="0"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ent 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u="sng" dirty="0" smtClean="0"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ans une ténébreuse et profonde unité,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Vaste 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mme la nuit et 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mme la clarté,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Les parfums, les couleurs et les sons se répondent.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Il est des parfums frais 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mme des chairs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enfants,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Doux 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mme les hautbois, verts 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mme les prairies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– Et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autres, </a:t>
            </a:r>
            <a:r>
              <a:rPr lang="fr-FR" altLang="ja-JP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rrompus, riches et triomphants,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Ayant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expansion des choses infinies,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mme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ambre, le musc, le benjoin et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encens,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Qu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 chantent les transp</a:t>
            </a:r>
            <a:r>
              <a:rPr lang="fr-FR" sz="14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o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rts de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esprit et des sens.</a:t>
            </a: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214563" y="2500313"/>
            <a:ext cx="4298950" cy="474662"/>
          </a:xfrm>
          <a:prstGeom prst="ellipse">
            <a:avLst/>
          </a:prstGeom>
          <a:noFill/>
          <a:ln>
            <a:solidFill>
              <a:srgbClr val="E45D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Ellipse 6"/>
          <p:cNvSpPr/>
          <p:nvPr/>
        </p:nvSpPr>
        <p:spPr>
          <a:xfrm rot="21345104">
            <a:off x="2419350" y="1498600"/>
            <a:ext cx="4081463" cy="865188"/>
          </a:xfrm>
          <a:prstGeom prst="ellipse">
            <a:avLst/>
          </a:prstGeom>
          <a:noFill/>
          <a:ln w="12700">
            <a:solidFill>
              <a:srgbClr val="E45D0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Ellipse 7"/>
          <p:cNvSpPr/>
          <p:nvPr/>
        </p:nvSpPr>
        <p:spPr>
          <a:xfrm rot="20398999">
            <a:off x="1963738" y="3121025"/>
            <a:ext cx="3505200" cy="3128963"/>
          </a:xfrm>
          <a:prstGeom prst="ellipse">
            <a:avLst/>
          </a:prstGeom>
          <a:noFill/>
          <a:ln w="12700">
            <a:solidFill>
              <a:srgbClr val="E45D0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Espace réservé du contenu 2"/>
          <p:cNvSpPr>
            <a:spLocks noGrp="1"/>
          </p:cNvSpPr>
          <p:nvPr>
            <p:ph sz="half" idx="1"/>
          </p:nvPr>
        </p:nvSpPr>
        <p:spPr>
          <a:xfrm>
            <a:off x="0" y="0"/>
            <a:ext cx="4786313" cy="6357938"/>
          </a:xfrm>
        </p:spPr>
        <p:txBody>
          <a:bodyPr/>
          <a:lstStyle/>
          <a:p>
            <a:pPr marL="177800" lvl="4" indent="0" algn="just" eaLnBrk="1" hangingPunct="1">
              <a:buFont typeface="Arial" pitchFamily="34" charset="0"/>
              <a:buNone/>
            </a:pPr>
            <a:endParaRPr lang="fr-FR" dirty="0" smtClean="0">
              <a:latin typeface="Book Antiqua" pitchFamily="18" charset="0"/>
              <a:ea typeface="ＭＳ Ｐゴシック" pitchFamily="34" charset="-128"/>
            </a:endParaRPr>
          </a:p>
          <a:p>
            <a:pPr marL="177800" lvl="4" indent="0" algn="just" eaLnBrk="1" hangingPunct="1">
              <a:buNone/>
            </a:pPr>
            <a:r>
              <a:rPr lang="fr-FR" dirty="0" smtClean="0">
                <a:solidFill>
                  <a:srgbClr val="E46C0A"/>
                </a:solidFill>
                <a:ea typeface="ＭＳ Ｐゴシック" pitchFamily="34" charset="-128"/>
              </a:rPr>
              <a:t>	 </a:t>
            </a:r>
            <a:r>
              <a:rPr lang="fr-FR" b="1" spc="-80" dirty="0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b="1" spc="-80" dirty="0" err="1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</a:rPr>
              <a:t>kO</a:t>
            </a:r>
            <a:r>
              <a:rPr lang="fr-FR" b="1" spc="-80" dirty="0" smtClean="0">
                <a:solidFill>
                  <a:srgbClr val="E46C0A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r>
              <a:rPr lang="fr-FR" b="1" spc="-80" dirty="0" smtClean="0">
                <a:solidFill>
                  <a:srgbClr val="FF0000"/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b="1" spc="-80" dirty="0" err="1" smtClean="0">
                <a:solidFill>
                  <a:srgbClr val="FF0000"/>
                </a:solidFill>
                <a:latin typeface="Alphonetic" pitchFamily="2" charset="0"/>
              </a:rPr>
              <a:t>rès</a:t>
            </a:r>
            <a:r>
              <a:rPr lang="fr-FR" b="1" spc="-80" dirty="0" smtClean="0">
                <a:solidFill>
                  <a:srgbClr val="FF0000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r>
              <a:rPr lang="fr-FR" b="1" spc="-80" dirty="0" smtClean="0">
                <a:solidFill>
                  <a:srgbClr val="D41278"/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b="1" spc="-80" dirty="0" err="1" smtClean="0">
                <a:solidFill>
                  <a:srgbClr val="D41278"/>
                </a:solidFill>
                <a:latin typeface="Alphonetic" pitchFamily="2" charset="0"/>
              </a:rPr>
              <a:t>pI</a:t>
            </a:r>
            <a:r>
              <a:rPr lang="fr-FR" b="1" spc="-80" dirty="0" smtClean="0">
                <a:solidFill>
                  <a:srgbClr val="D41278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r>
              <a:rPr lang="fr-FR" b="1" spc="-80" dirty="0" smtClean="0">
                <a:solidFill>
                  <a:srgbClr val="0000FF"/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b="1" spc="-80" dirty="0" err="1" smtClean="0">
                <a:solidFill>
                  <a:srgbClr val="0000FF"/>
                </a:solidFill>
                <a:latin typeface="Alphonetic" pitchFamily="2" charset="0"/>
              </a:rPr>
              <a:t>dBs</a:t>
            </a:r>
            <a:r>
              <a:rPr lang="fr-FR" b="1" spc="-80" dirty="0" smtClean="0">
                <a:solidFill>
                  <a:srgbClr val="0000FF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endParaRPr lang="fr-FR" dirty="0" smtClean="0">
              <a:latin typeface="Book Antiqua" pitchFamily="18" charset="0"/>
              <a:ea typeface="ＭＳ Ｐゴシック" pitchFamily="34" charset="-128"/>
            </a:endParaRPr>
          </a:p>
          <a:p>
            <a:pPr marL="177800" lvl="4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dirty="0" smtClean="0">
                <a:latin typeface="Book Antiqua" pitchFamily="18" charset="0"/>
                <a:ea typeface="ＭＳ Ｐゴシック" pitchFamily="34" charset="-128"/>
              </a:rPr>
              <a:t>	</a:t>
            </a:r>
            <a:r>
              <a:rPr lang="fr-FR" sz="1600" dirty="0" smtClean="0">
                <a:latin typeface="Book Antiqua" pitchFamily="18" charset="0"/>
                <a:ea typeface="ＭＳ Ｐゴシック" pitchFamily="34" charset="-128"/>
              </a:rPr>
              <a:t>CORRESPONDANCES</a:t>
            </a:r>
          </a:p>
          <a:p>
            <a:pPr marL="177800" lvl="4" indent="0" algn="just" eaLnBrk="1" hangingPunct="1">
              <a:spcBef>
                <a:spcPct val="0"/>
              </a:spcBef>
              <a:buFont typeface="Arial" pitchFamily="34" charset="0"/>
              <a:buNone/>
            </a:pPr>
            <a:endParaRPr lang="fr-FR" sz="1600" dirty="0" smtClean="0">
              <a:latin typeface="Book Antiqua" pitchFamily="18" charset="0"/>
              <a:ea typeface="ＭＳ Ｐゴシック" pitchFamily="34" charset="-128"/>
            </a:endParaRPr>
          </a:p>
          <a:p>
            <a:pPr marL="177800" lvl="4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La nature est un temple où de vivants piliers</a:t>
            </a:r>
          </a:p>
          <a:p>
            <a:pPr marL="177800" lvl="4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Laissent parfois sortir de confuses paroles ;</a:t>
            </a:r>
          </a:p>
          <a:p>
            <a:pPr marL="177800" lvl="4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5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homme y pa</a:t>
            </a:r>
            <a:r>
              <a:rPr lang="fr-FR" altLang="ja-JP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ss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e à t</a:t>
            </a:r>
            <a:r>
              <a:rPr lang="fr-FR" altLang="ja-JP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av</a:t>
            </a:r>
            <a:r>
              <a:rPr lang="fr-FR" altLang="ja-JP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ers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 d</a:t>
            </a:r>
            <a:r>
              <a:rPr lang="fr-FR" altLang="ja-JP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 fo</a:t>
            </a:r>
            <a:r>
              <a:rPr lang="fr-FR" altLang="ja-JP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rêts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 de </a:t>
            </a:r>
            <a:r>
              <a:rPr lang="fr-FR" altLang="ja-JP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ymboles</a:t>
            </a:r>
          </a:p>
          <a:p>
            <a:pPr marL="177800" lvl="4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Qui l</a:t>
            </a:r>
            <a:r>
              <a:rPr lang="ja-JP" altLang="fr-FR" sz="15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ob</a:t>
            </a:r>
            <a:r>
              <a:rPr lang="fr-FR" altLang="ja-JP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ser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vent av</a:t>
            </a:r>
            <a:r>
              <a:rPr lang="fr-FR" altLang="ja-JP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c d</a:t>
            </a:r>
            <a:r>
              <a:rPr lang="fr-FR" altLang="ja-JP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 </a:t>
            </a:r>
            <a:r>
              <a:rPr lang="fr-FR" altLang="ja-JP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ega</a:t>
            </a:r>
            <a:r>
              <a:rPr lang="fr-FR" altLang="ja-JP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ds familiers.</a:t>
            </a:r>
          </a:p>
          <a:p>
            <a:pPr marL="177800" lvl="4" indent="0" algn="just" eaLnBrk="1" hangingPunct="1">
              <a:spcBef>
                <a:spcPct val="0"/>
              </a:spcBef>
              <a:buFont typeface="Arial" pitchFamily="34" charset="0"/>
              <a:buNone/>
            </a:pPr>
            <a:endParaRPr lang="fr-FR" sz="1500" b="1" i="1" dirty="0" smtClean="0">
              <a:solidFill>
                <a:srgbClr val="E46C0A"/>
              </a:solidFill>
              <a:latin typeface="Book Antiqua" pitchFamily="18" charset="0"/>
              <a:ea typeface="ＭＳ Ｐゴシック" pitchFamily="34" charset="-128"/>
            </a:endParaRPr>
          </a:p>
          <a:p>
            <a:pPr marL="177800" lvl="4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sz="15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mme de l</a:t>
            </a:r>
            <a:r>
              <a:rPr lang="fr-FR" sz="15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gs é</a:t>
            </a:r>
            <a:r>
              <a:rPr lang="fr-FR" sz="15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chos</a:t>
            </a: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 </a:t>
            </a:r>
            <a:r>
              <a:rPr lang="fr-FR" sz="1500" b="1" i="1" dirty="0" smtClean="0">
                <a:solidFill>
                  <a:srgbClr val="E46C0A"/>
                </a:solidFill>
                <a:latin typeface="Book Antiqua" pitchFamily="18" charset="0"/>
                <a:ea typeface="ＭＳ Ｐゴシック" pitchFamily="34" charset="-128"/>
              </a:rPr>
              <a:t>qu</a:t>
            </a: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i de l</a:t>
            </a:r>
            <a:r>
              <a:rPr lang="fr-FR" sz="15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oin</a:t>
            </a: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 se </a:t>
            </a:r>
            <a:r>
              <a:rPr lang="fr-FR" sz="1500" b="1" i="1" dirty="0" smtClean="0">
                <a:solidFill>
                  <a:srgbClr val="E45D0A"/>
                </a:solidFill>
                <a:latin typeface="Book Antiqua" pitchFamily="18" charset="0"/>
                <a:ea typeface="ＭＳ Ｐゴシック" pitchFamily="34" charset="-128"/>
              </a:rPr>
              <a:t>c</a:t>
            </a:r>
            <a:r>
              <a:rPr lang="fr-FR" sz="15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f</a:t>
            </a:r>
            <a:r>
              <a:rPr lang="fr-FR" sz="15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dent</a:t>
            </a:r>
          </a:p>
          <a:p>
            <a:pPr marL="177800" lvl="4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sz="15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Dans</a:t>
            </a: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 une ténébreuse et </a:t>
            </a:r>
            <a:r>
              <a:rPr lang="fr-FR" sz="15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rof</a:t>
            </a:r>
            <a:r>
              <a:rPr lang="fr-FR" sz="15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de unité,</a:t>
            </a:r>
          </a:p>
          <a:p>
            <a:pPr marL="177800" lvl="4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Va</a:t>
            </a:r>
            <a:r>
              <a:rPr lang="fr-FR" sz="15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te comme la nuit et comme la clarté,</a:t>
            </a:r>
          </a:p>
          <a:p>
            <a:pPr marL="177800" lvl="4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Les parfums, les couleurs et les s</a:t>
            </a:r>
            <a:r>
              <a:rPr lang="fr-FR" sz="15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on</a:t>
            </a: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s se ré</a:t>
            </a:r>
            <a:r>
              <a:rPr lang="fr-FR" sz="1500" b="1" i="1" dirty="0" smtClean="0">
                <a:solidFill>
                  <a:srgbClr val="D41278"/>
                </a:solidFill>
                <a:latin typeface="Book Antiqua" pitchFamily="18" charset="0"/>
                <a:ea typeface="ＭＳ Ｐゴシック" pitchFamily="34" charset="-128"/>
              </a:rPr>
              <a:t>pon</a:t>
            </a: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dent.</a:t>
            </a:r>
          </a:p>
          <a:p>
            <a:pPr marL="177800" lvl="4" indent="0" algn="just" eaLnBrk="1" hangingPunct="1">
              <a:spcBef>
                <a:spcPct val="0"/>
              </a:spcBef>
              <a:buFont typeface="Arial" pitchFamily="34" charset="0"/>
              <a:buNone/>
            </a:pPr>
            <a:endParaRPr lang="fr-FR" sz="1500" dirty="0" smtClean="0">
              <a:latin typeface="Book Antiqua" pitchFamily="18" charset="0"/>
              <a:ea typeface="ＭＳ Ｐゴシック" pitchFamily="34" charset="-128"/>
            </a:endParaRPr>
          </a:p>
          <a:p>
            <a:pPr marL="177800" lvl="4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Il est des parfums frais comme des chairs d</a:t>
            </a:r>
            <a:r>
              <a:rPr lang="ja-JP" altLang="fr-FR" sz="15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enfants,</a:t>
            </a:r>
          </a:p>
          <a:p>
            <a:pPr marL="177800" lvl="4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Doux comme les hautbois, verts comme les prairies</a:t>
            </a:r>
          </a:p>
          <a:p>
            <a:pPr marL="177800" lvl="4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– Et d</a:t>
            </a:r>
            <a:r>
              <a:rPr lang="ja-JP" altLang="fr-FR" sz="15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autres, corrompus, riches et triomphants,</a:t>
            </a:r>
          </a:p>
          <a:p>
            <a:pPr marL="177800" lvl="4" indent="0" algn="just" eaLnBrk="1" hangingPunct="1">
              <a:spcBef>
                <a:spcPct val="0"/>
              </a:spcBef>
              <a:buFont typeface="Arial" pitchFamily="34" charset="0"/>
              <a:buNone/>
            </a:pPr>
            <a:endParaRPr lang="fr-FR" sz="1500" dirty="0" smtClean="0">
              <a:latin typeface="Book Antiqua" pitchFamily="18" charset="0"/>
              <a:ea typeface="ＭＳ Ｐゴシック" pitchFamily="34" charset="-128"/>
            </a:endParaRPr>
          </a:p>
          <a:p>
            <a:pPr marL="177800" lvl="4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Ayant l</a:t>
            </a:r>
            <a:r>
              <a:rPr lang="ja-JP" altLang="fr-FR" sz="15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expansion des choses infinies,</a:t>
            </a:r>
          </a:p>
          <a:p>
            <a:pPr marL="177800" lvl="4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Comme l</a:t>
            </a:r>
            <a:r>
              <a:rPr lang="ja-JP" altLang="fr-FR" sz="15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5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am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bre, le mu</a:t>
            </a:r>
            <a:r>
              <a:rPr lang="fr-FR" altLang="ja-JP" sz="15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c, le benjoin et l</a:t>
            </a:r>
            <a:r>
              <a:rPr lang="ja-JP" altLang="fr-FR" sz="15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5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en</a:t>
            </a:r>
            <a:r>
              <a:rPr lang="fr-FR" altLang="ja-JP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c</a:t>
            </a:r>
            <a:r>
              <a:rPr lang="fr-FR" altLang="ja-JP" sz="15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en</a:t>
            </a:r>
            <a:r>
              <a:rPr lang="fr-FR" altLang="ja-JP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,</a:t>
            </a:r>
          </a:p>
          <a:p>
            <a:pPr marL="177800" lvl="4" indent="0" algn="just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Qui ch</a:t>
            </a:r>
            <a:r>
              <a:rPr lang="fr-FR" sz="15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an</a:t>
            </a: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tent l</a:t>
            </a:r>
            <a:r>
              <a:rPr lang="fr-FR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 t</a:t>
            </a:r>
            <a:r>
              <a:rPr lang="fr-FR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5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an</a:t>
            </a:r>
            <a:r>
              <a:rPr lang="fr-FR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po</a:t>
            </a:r>
            <a:r>
              <a:rPr lang="fr-FR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ts </a:t>
            </a:r>
            <a:r>
              <a:rPr lang="fr-FR" sz="15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sz="1500" dirty="0" smtClean="0">
                <a:latin typeface="Book Antiqua" pitchFamily="18" charset="0"/>
                <a:ea typeface="ＭＳ Ｐゴシック" pitchFamily="34" charset="-128"/>
              </a:rPr>
              <a:t>e l</a:t>
            </a:r>
            <a:r>
              <a:rPr lang="ja-JP" altLang="fr-FR" sz="15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altLang="ja-JP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it et </a:t>
            </a:r>
            <a:r>
              <a:rPr lang="fr-FR" altLang="ja-JP" sz="15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d</a:t>
            </a:r>
            <a:r>
              <a:rPr lang="fr-FR" altLang="ja-JP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 </a:t>
            </a:r>
            <a:r>
              <a:rPr lang="fr-FR" altLang="ja-JP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500" b="1" i="1" dirty="0" smtClean="0">
                <a:solidFill>
                  <a:srgbClr val="0000FF"/>
                </a:solidFill>
                <a:latin typeface="Book Antiqua" pitchFamily="18" charset="0"/>
                <a:ea typeface="ＭＳ Ｐゴシック" pitchFamily="34" charset="-128"/>
              </a:rPr>
              <a:t>en</a:t>
            </a:r>
            <a:r>
              <a:rPr lang="fr-FR" altLang="ja-JP" sz="15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500" dirty="0" smtClean="0">
                <a:latin typeface="Book Antiqua" pitchFamily="18" charset="0"/>
                <a:ea typeface="ＭＳ Ｐゴシック" pitchFamily="34" charset="-128"/>
              </a:rPr>
              <a:t>.</a:t>
            </a:r>
            <a:endParaRPr lang="fr-FR" sz="1500" dirty="0" smtClean="0">
              <a:latin typeface="Book Antiqua" pitchFamily="18" charset="0"/>
              <a:ea typeface="ＭＳ Ｐゴシック" pitchFamily="34" charset="-128"/>
            </a:endParaRPr>
          </a:p>
        </p:txBody>
      </p:sp>
      <p:sp>
        <p:nvSpPr>
          <p:cNvPr id="38914" name="Espace réservé du contenu 6"/>
          <p:cNvSpPr>
            <a:spLocks noGrp="1"/>
          </p:cNvSpPr>
          <p:nvPr>
            <p:ph sz="half" idx="2"/>
          </p:nvPr>
        </p:nvSpPr>
        <p:spPr>
          <a:xfrm>
            <a:off x="4643438" y="0"/>
            <a:ext cx="4500562" cy="6357938"/>
          </a:xfrm>
        </p:spPr>
        <p:txBody>
          <a:bodyPr/>
          <a:lstStyle/>
          <a:p>
            <a:pPr marL="0">
              <a:spcBef>
                <a:spcPct val="0"/>
              </a:spcBef>
              <a:buFont typeface="Arial" pitchFamily="34" charset="0"/>
              <a:buNone/>
            </a:pPr>
            <a:endParaRPr lang="fr-FR" sz="1400" smtClean="0">
              <a:ea typeface="ＭＳ Ｐゴシック" pitchFamily="34" charset="-128"/>
            </a:endParaRP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endParaRPr lang="fr-FR" sz="1400" smtClean="0">
              <a:ea typeface="ＭＳ Ｐゴシック" pitchFamily="34" charset="-128"/>
            </a:endParaRP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endParaRPr lang="fr-FR" sz="1400" smtClean="0">
              <a:ea typeface="ＭＳ Ｐゴシック" pitchFamily="34" charset="-128"/>
            </a:endParaRP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r>
              <a:rPr lang="fr-FR" sz="14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fr-FR" sz="1600" smtClean="0">
                <a:latin typeface="Book Antiqua" pitchFamily="18" charset="0"/>
                <a:ea typeface="ＭＳ Ｐゴシック" pitchFamily="34" charset="-128"/>
                <a:cs typeface="Times New Roman" pitchFamily="18" charset="0"/>
              </a:rPr>
              <a:t>CORRESPONDENCES</a:t>
            </a: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endParaRPr lang="en-US" sz="1600" smtClean="0">
              <a:latin typeface="Book Antiqua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r>
              <a:rPr lang="en-US" sz="1500" smtClean="0">
                <a:latin typeface="Book Antiqua" pitchFamily="18" charset="0"/>
                <a:ea typeface="ＭＳ Ｐゴシック" pitchFamily="34" charset="-128"/>
                <a:cs typeface="Times New Roman" pitchFamily="18" charset="0"/>
              </a:rPr>
              <a:t>Nature is a temple, where the living </a:t>
            </a: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r>
              <a:rPr lang="en-US" sz="1500" smtClean="0">
                <a:latin typeface="Book Antiqua" pitchFamily="18" charset="0"/>
                <a:ea typeface="ＭＳ Ｐゴシック" pitchFamily="34" charset="-128"/>
                <a:cs typeface="Times New Roman" pitchFamily="18" charset="0"/>
              </a:rPr>
              <a:t>Columns sometimes breathe confusing speech; </a:t>
            </a: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r>
              <a:rPr lang="en-US" sz="1500" smtClean="0">
                <a:latin typeface="Book Antiqua" pitchFamily="18" charset="0"/>
                <a:ea typeface="ＭＳ Ｐゴシック" pitchFamily="34" charset="-128"/>
                <a:cs typeface="Times New Roman" pitchFamily="18" charset="0"/>
              </a:rPr>
              <a:t>Man walks within these groves of symbols, each </a:t>
            </a: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r>
              <a:rPr lang="en-US" sz="1500" smtClean="0">
                <a:latin typeface="Book Antiqua" pitchFamily="18" charset="0"/>
                <a:ea typeface="ＭＳ Ｐゴシック" pitchFamily="34" charset="-128"/>
                <a:cs typeface="Times New Roman" pitchFamily="18" charset="0"/>
              </a:rPr>
              <a:t>Of which regards him as a kindred thing. </a:t>
            </a: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endParaRPr lang="en-US" sz="1500" smtClean="0">
              <a:latin typeface="Book Antiqua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r>
              <a:rPr lang="en-US" sz="1500" smtClean="0">
                <a:latin typeface="Book Antiqua" pitchFamily="18" charset="0"/>
                <a:ea typeface="ＭＳ Ｐゴシック" pitchFamily="34" charset="-128"/>
                <a:cs typeface="Times New Roman" pitchFamily="18" charset="0"/>
              </a:rPr>
              <a:t>As the long echoes, shadowy, profound,</a:t>
            </a: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r>
              <a:rPr lang="en-US" sz="1500" smtClean="0">
                <a:latin typeface="Book Antiqua" pitchFamily="18" charset="0"/>
                <a:ea typeface="ＭＳ Ｐゴシック" pitchFamily="34" charset="-128"/>
                <a:cs typeface="Times New Roman" pitchFamily="18" charset="0"/>
              </a:rPr>
              <a:t>Heard from afar, blend in a unity,</a:t>
            </a: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r>
              <a:rPr lang="en-US" sz="1500" smtClean="0">
                <a:latin typeface="Book Antiqua" pitchFamily="18" charset="0"/>
                <a:ea typeface="ＭＳ Ｐゴシック" pitchFamily="34" charset="-128"/>
                <a:cs typeface="Times New Roman" pitchFamily="18" charset="0"/>
              </a:rPr>
              <a:t>Vast as the night, as sunlighťs c1arity,</a:t>
            </a: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r>
              <a:rPr lang="en-US" sz="1500" smtClean="0">
                <a:latin typeface="Book Antiqua" pitchFamily="18" charset="0"/>
                <a:ea typeface="ＭＳ Ｐゴシック" pitchFamily="34" charset="-128"/>
                <a:cs typeface="Times New Roman" pitchFamily="18" charset="0"/>
              </a:rPr>
              <a:t>So perfumes, colours, sounds may correspond.</a:t>
            </a: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endParaRPr lang="en-US" sz="1500" smtClean="0">
              <a:latin typeface="Book Antiqua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r>
              <a:rPr lang="en-US" sz="1500" smtClean="0">
                <a:latin typeface="Book Antiqua" pitchFamily="18" charset="0"/>
                <a:ea typeface="ＭＳ Ｐゴシック" pitchFamily="34" charset="-128"/>
                <a:cs typeface="Times New Roman" pitchFamily="18" charset="0"/>
              </a:rPr>
              <a:t>Odours there are, fresh as a baby's skin,</a:t>
            </a: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r>
              <a:rPr lang="en-US" sz="1500" smtClean="0">
                <a:latin typeface="Book Antiqua" pitchFamily="18" charset="0"/>
                <a:ea typeface="ＭＳ Ｐゴシック" pitchFamily="34" charset="-128"/>
                <a:cs typeface="Times New Roman" pitchFamily="18" charset="0"/>
              </a:rPr>
              <a:t>Mellow as oboes, green as meadow grass,</a:t>
            </a: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r>
              <a:rPr lang="en-US" sz="1500" smtClean="0">
                <a:latin typeface="Book Antiqua" pitchFamily="18" charset="0"/>
                <a:ea typeface="ＭＳ Ｐゴシック" pitchFamily="34" charset="-128"/>
                <a:cs typeface="Times New Roman" pitchFamily="18" charset="0"/>
              </a:rPr>
              <a:t>— Others corrupted, rich, triumphant, full,</a:t>
            </a: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endParaRPr lang="en-US" sz="1500" smtClean="0">
              <a:latin typeface="Book Antiqua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r>
              <a:rPr lang="en-US" sz="1500" smtClean="0">
                <a:latin typeface="Book Antiqua" pitchFamily="18" charset="0"/>
                <a:ea typeface="ＭＳ Ｐゴシック" pitchFamily="34" charset="-128"/>
                <a:cs typeface="Times New Roman" pitchFamily="18" charset="0"/>
              </a:rPr>
              <a:t>Having dimensions infinitely vast,</a:t>
            </a: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r>
              <a:rPr lang="en-US" sz="1500" smtClean="0">
                <a:latin typeface="Book Antiqua" pitchFamily="18" charset="0"/>
                <a:ea typeface="ＭＳ Ｐゴシック" pitchFamily="34" charset="-128"/>
                <a:cs typeface="Times New Roman" pitchFamily="18" charset="0"/>
              </a:rPr>
              <a:t>Frankincense, musk, ambergris, benjamin,</a:t>
            </a: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r>
              <a:rPr lang="en-US" sz="1500" smtClean="0">
                <a:latin typeface="Book Antiqua" pitchFamily="18" charset="0"/>
                <a:ea typeface="ＭＳ Ｐゴシック" pitchFamily="34" charset="-128"/>
                <a:cs typeface="Times New Roman" pitchFamily="18" charset="0"/>
              </a:rPr>
              <a:t>Singing the senses' rapture, and the soul's.</a:t>
            </a: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endParaRPr lang="en-US" sz="1500" smtClean="0">
              <a:latin typeface="Book Antiqua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endParaRPr lang="en-US" sz="1200" i="1" smtClean="0">
              <a:latin typeface="Book Antiqua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0">
              <a:spcBef>
                <a:spcPct val="0"/>
              </a:spcBef>
              <a:buFont typeface="Arial" pitchFamily="34" charset="0"/>
              <a:buNone/>
            </a:pPr>
            <a:r>
              <a:rPr lang="en-US" sz="1200" i="1" smtClean="0">
                <a:latin typeface="Book Antiqua" pitchFamily="18" charset="0"/>
                <a:ea typeface="ＭＳ Ｐゴシック" pitchFamily="34" charset="-128"/>
                <a:cs typeface="Times New Roman" pitchFamily="18" charset="0"/>
              </a:rPr>
              <a:t>Transl. James McGowan, Oxford: Oxford Univ. Press, 1993</a:t>
            </a:r>
            <a:endParaRPr lang="fr-FR" sz="1200" i="1" smtClean="0">
              <a:latin typeface="Book Antiqua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3891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45AD4B-8719-4634-B818-021F7A6A06D7}" type="slidenum">
              <a:rPr lang="fr-FR"/>
              <a:pPr/>
              <a:t>23</a:t>
            </a:fld>
            <a:endParaRPr lang="fr-FR"/>
          </a:p>
        </p:txBody>
      </p:sp>
      <p:sp>
        <p:nvSpPr>
          <p:cNvPr id="6" name="Ellipse 5"/>
          <p:cNvSpPr/>
          <p:nvPr/>
        </p:nvSpPr>
        <p:spPr>
          <a:xfrm rot="21370156">
            <a:off x="850900" y="1571625"/>
            <a:ext cx="3008313" cy="571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42875" y="2286000"/>
            <a:ext cx="4298950" cy="285750"/>
          </a:xfrm>
          <a:prstGeom prst="ellipse">
            <a:avLst/>
          </a:prstGeom>
          <a:noFill/>
          <a:ln>
            <a:solidFill>
              <a:srgbClr val="E45D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llipse 8"/>
          <p:cNvSpPr/>
          <p:nvPr/>
        </p:nvSpPr>
        <p:spPr>
          <a:xfrm rot="391931">
            <a:off x="1182688" y="2165350"/>
            <a:ext cx="3255962" cy="1049338"/>
          </a:xfrm>
          <a:prstGeom prst="ellipse">
            <a:avLst/>
          </a:prstGeom>
          <a:noFill/>
          <a:ln>
            <a:solidFill>
              <a:srgbClr val="D41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42875" y="2500313"/>
            <a:ext cx="714375" cy="500062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714375" y="4572000"/>
            <a:ext cx="3857625" cy="5715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Ellipse 11"/>
          <p:cNvSpPr/>
          <p:nvPr/>
        </p:nvSpPr>
        <p:spPr>
          <a:xfrm rot="21387923">
            <a:off x="1355725" y="4648200"/>
            <a:ext cx="3435350" cy="5619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1843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D36C05-2785-4D0A-A994-BCD65F1112BC}" type="slidenum">
              <a:rPr lang="fr-FR"/>
              <a:pPr/>
              <a:t>3</a:t>
            </a:fld>
            <a:endParaRPr lang="fr-FR"/>
          </a:p>
        </p:txBody>
      </p:sp>
      <p:sp>
        <p:nvSpPr>
          <p:cNvPr id="18435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fr-FR" dirty="0" smtClean="0">
                <a:latin typeface="Book Antiqua" pitchFamily="18" charset="0"/>
                <a:ea typeface="ＭＳ Ｐゴシック" pitchFamily="34" charset="-128"/>
              </a:rPr>
              <a:t>                          </a:t>
            </a:r>
          </a:p>
          <a:p>
            <a:pPr eaLnBrk="1" hangingPunct="1">
              <a:buNone/>
            </a:pPr>
            <a:r>
              <a:rPr lang="fr-FR" sz="2800" dirty="0" smtClean="0">
                <a:latin typeface="Book Antiqua" pitchFamily="18" charset="0"/>
                <a:ea typeface="ＭＳ Ｐゴシック" pitchFamily="34" charset="-128"/>
              </a:rPr>
              <a:t>			</a:t>
            </a:r>
            <a:r>
              <a:rPr lang="fr-FR" sz="2800" b="1" dirty="0" smtClean="0">
                <a:latin typeface="Alphonetic" pitchFamily="2" charset="0"/>
                <a:ea typeface="ＭＳ Ｐゴシック" pitchFamily="34" charset="-128"/>
              </a:rPr>
              <a:t>      </a:t>
            </a:r>
            <a:r>
              <a:rPr lang="fr-FR" sz="2800" b="1" kern="0" spc="-200" dirty="0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800" b="1" kern="0" spc="-200" dirty="0" err="1" smtClean="0">
                <a:solidFill>
                  <a:schemeClr val="accent6">
                    <a:lumMod val="75000"/>
                  </a:schemeClr>
                </a:solidFill>
                <a:latin typeface="Alphonetic" pitchFamily="2" charset="0"/>
              </a:rPr>
              <a:t>kO</a:t>
            </a:r>
            <a:r>
              <a:rPr lang="fr-FR" sz="2800" b="1" kern="0" spc="-200" dirty="0" smtClean="0">
                <a:solidFill>
                  <a:srgbClr val="E46C0A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r>
              <a:rPr lang="fr-FR" sz="2800" b="1" kern="0" spc="-200" dirty="0" smtClean="0">
                <a:solidFill>
                  <a:srgbClr val="FF0000"/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800" b="1" kern="0" spc="-200" dirty="0" err="1" smtClean="0">
                <a:solidFill>
                  <a:srgbClr val="FF0000"/>
                </a:solidFill>
                <a:latin typeface="Alphonetic" pitchFamily="2" charset="0"/>
              </a:rPr>
              <a:t>rès</a:t>
            </a:r>
            <a:r>
              <a:rPr lang="fr-FR" sz="2800" b="1" kern="0" spc="-200" dirty="0" smtClean="0">
                <a:solidFill>
                  <a:srgbClr val="FF0000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r>
              <a:rPr lang="fr-FR" sz="2800" b="1" kern="0" spc="-80" dirty="0" smtClean="0">
                <a:solidFill>
                  <a:srgbClr val="D41278"/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800" b="1" kern="0" spc="-80" dirty="0" err="1" smtClean="0">
                <a:solidFill>
                  <a:srgbClr val="D41278"/>
                </a:solidFill>
                <a:latin typeface="Alphonetic" pitchFamily="2" charset="0"/>
              </a:rPr>
              <a:t>pI</a:t>
            </a:r>
            <a:r>
              <a:rPr lang="fr-FR" sz="2800" b="1" kern="0" spc="-80" dirty="0" smtClean="0">
                <a:solidFill>
                  <a:srgbClr val="D41278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r>
              <a:rPr lang="fr-FR" sz="2800" b="1" kern="0" spc="-80" dirty="0" smtClean="0">
                <a:solidFill>
                  <a:srgbClr val="0000FF"/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800" b="1" kern="0" spc="-80" dirty="0" err="1" smtClean="0">
                <a:solidFill>
                  <a:srgbClr val="0000FF"/>
                </a:solidFill>
                <a:latin typeface="Alphonetic" pitchFamily="2" charset="0"/>
              </a:rPr>
              <a:t>dBs</a:t>
            </a:r>
            <a:r>
              <a:rPr lang="fr-FR" sz="2800" b="1" kern="0" spc="-80" dirty="0" smtClean="0">
                <a:solidFill>
                  <a:srgbClr val="0000FF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endParaRPr lang="fr-FR" sz="2800" b="1" kern="0" spc="-80" dirty="0" smtClean="0">
              <a:solidFill>
                <a:srgbClr val="0000FF"/>
              </a:solidFill>
              <a:latin typeface="Alphonetic" pitchFamily="2" charset="0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</a:pPr>
            <a:r>
              <a:rPr lang="fr-FR" sz="2800" dirty="0" smtClean="0">
                <a:latin typeface="Book Antiqua" pitchFamily="18" charset="0"/>
                <a:ea typeface="ＭＳ Ｐゴシック" pitchFamily="34" charset="-128"/>
              </a:rPr>
              <a:t>				</a:t>
            </a:r>
            <a:r>
              <a:rPr lang="fr-FR" sz="2400" dirty="0" smtClean="0">
                <a:latin typeface="Book Antiqua" pitchFamily="18" charset="0"/>
                <a:ea typeface="ＭＳ Ｐゴシック" pitchFamily="34" charset="-128"/>
              </a:rPr>
              <a:t>CORRESPONDANCES</a:t>
            </a:r>
            <a:endParaRPr lang="fr-FR" sz="2400" dirty="0" smtClean="0">
              <a:latin typeface="Book Antiqua" pitchFamily="18" charset="0"/>
              <a:ea typeface="ＭＳ Ｐゴシック" pitchFamily="34" charset="-128"/>
            </a:endParaRPr>
          </a:p>
          <a:p>
            <a:pPr eaLnBrk="1" hangingPunct="1">
              <a:buFont typeface="Arial" pitchFamily="34" charset="0"/>
              <a:buNone/>
            </a:pPr>
            <a:endParaRPr lang="fr-FR" sz="2800" dirty="0" smtClean="0">
              <a:latin typeface="Book Antiqua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1945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38851D-1B52-47F6-B332-7C2A64D72D59}" type="slidenum">
              <a:rPr lang="fr-FR"/>
              <a:pPr/>
              <a:t>4</a:t>
            </a:fld>
            <a:endParaRPr lang="fr-FR"/>
          </a:p>
        </p:txBody>
      </p:sp>
      <p:sp>
        <p:nvSpPr>
          <p:cNvPr id="19459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428625"/>
            <a:ext cx="9144000" cy="585787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			               </a:t>
            </a:r>
            <a:r>
              <a:rPr lang="fr-FR" sz="1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       </a:t>
            </a:r>
            <a:r>
              <a:rPr lang="fr-FR" sz="2000" b="1" spc="-80" dirty="0" smtClean="0">
                <a:solidFill>
                  <a:srgbClr val="FF0000"/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000" b="1" spc="-80" dirty="0" err="1" smtClean="0">
                <a:solidFill>
                  <a:srgbClr val="FF0000"/>
                </a:solidFill>
                <a:latin typeface="Alphonetic" pitchFamily="2" charset="0"/>
              </a:rPr>
              <a:t>rès</a:t>
            </a:r>
            <a:r>
              <a:rPr lang="fr-FR" sz="2000" b="1" spc="-80" dirty="0" smtClean="0">
                <a:solidFill>
                  <a:srgbClr val="FF0000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endParaRPr lang="fr-FR" sz="1900" dirty="0" smtClean="0">
              <a:solidFill>
                <a:srgbClr val="FF0000"/>
              </a:solidFill>
              <a:latin typeface="Book Antiqua" pitchFamily="18" charset="0"/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9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RRES</a:t>
            </a: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PONDANCES</a:t>
            </a:r>
          </a:p>
          <a:p>
            <a:pPr marL="2520000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  <a:p>
            <a:pPr marL="2241550" indent="0" algn="just"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1    La 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natu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 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est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un temple où de vivants piliers</a:t>
            </a:r>
          </a:p>
          <a:p>
            <a:pPr marL="2241550" indent="0" algn="just" eaLnBrk="1" hangingPunct="1">
              <a:lnSpc>
                <a:spcPts val="2000"/>
              </a:lnSpc>
              <a:spcBef>
                <a:spcPts val="0"/>
              </a:spcBef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2    L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aiss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ent 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pa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fois 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o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ti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de confuses pa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oles ;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homme y passe à travers des forêts de symboles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observent avec des regards familiers.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de longs échos qui de loin se confondent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Dans une ténébreuse et profonde unité,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Vaste comme la nuit et comme la clarté,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Les parfums, les couleurs et les sons se répondent.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Il est des parfums frais comme des chairs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enfants,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Doux comme les hautbois, verts comme les prairies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– Et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autres, corrompus, riches et triomphants,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Ayant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expansion des choses infinies,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ambre, le musc, le benjoin et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encens,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chantent les transports de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esprit et des sens.</a:t>
            </a: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2048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904069-520B-4729-A118-E6A97153A8EB}" type="slidenum">
              <a:rPr lang="fr-FR"/>
              <a:pPr/>
              <a:t>5</a:t>
            </a:fld>
            <a:endParaRPr lang="fr-FR"/>
          </a:p>
        </p:txBody>
      </p:sp>
      <p:sp>
        <p:nvSpPr>
          <p:cNvPr id="2048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428625"/>
            <a:ext cx="9144000" cy="585787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			 </a:t>
            </a: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                             </a:t>
            </a:r>
            <a:r>
              <a:rPr lang="fr-FR" sz="2000" b="1" spc="-80" dirty="0" smtClean="0">
                <a:solidFill>
                  <a:srgbClr val="FF0000"/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000" b="1" spc="-80" dirty="0" err="1" smtClean="0">
                <a:solidFill>
                  <a:srgbClr val="FF0000"/>
                </a:solidFill>
                <a:latin typeface="Alphonetic" pitchFamily="2" charset="0"/>
              </a:rPr>
              <a:t>rès</a:t>
            </a:r>
            <a:r>
              <a:rPr lang="fr-FR" sz="2000" b="1" spc="-80" dirty="0" smtClean="0">
                <a:solidFill>
                  <a:srgbClr val="FF0000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endParaRPr lang="fr-FR" sz="1900" dirty="0" smtClean="0">
              <a:solidFill>
                <a:srgbClr val="FF0000"/>
              </a:solidFill>
              <a:latin typeface="Book Antiqua" pitchFamily="18" charset="0"/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9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RRES</a:t>
            </a: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PONDANCES</a:t>
            </a:r>
          </a:p>
          <a:p>
            <a:pPr marL="2520000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ea typeface="ＭＳ Ｐゴシック" pitchFamily="34" charset="-128"/>
              </a:rPr>
              <a:t> </a:t>
            </a:r>
          </a:p>
          <a:p>
            <a:pPr marL="2520000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La 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nature est un temple où de vivants piliers</a:t>
            </a:r>
          </a:p>
          <a:p>
            <a:pPr marL="2520000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Laissent 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parfois sortir de confuses paroles ;</a:t>
            </a:r>
          </a:p>
          <a:p>
            <a:pPr marL="2241550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3   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homme y pa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 à t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av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ers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 d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 fo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rêts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 de 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ymboles</a:t>
            </a:r>
          </a:p>
          <a:p>
            <a:pPr marL="2241550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4    Qui 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ob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ser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vent av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c d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 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ega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ds familiers.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de longs échos qui de loin se confondent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Dans une ténébreuse et profonde unité,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Vaste comme la nuit et comme la clarté,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Les parfums, les couleurs et les sons se répondent.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Il est des parfums frais comme des chairs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enfants,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Doux comme les hautbois, verts comme les prairies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– Et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autres, corrompus, riches et triomphants,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Ayant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expansion des choses infinies,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ambre, le musc, le benjoin et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encens,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chantent les transports de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esprit et des sens.</a:t>
            </a: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2150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082EBA-8E01-4E6F-8FD4-CC930CEC2257}" type="slidenum">
              <a:rPr lang="fr-FR"/>
              <a:pPr/>
              <a:t>6</a:t>
            </a:fld>
            <a:endParaRPr lang="fr-FR"/>
          </a:p>
        </p:txBody>
      </p:sp>
      <p:sp>
        <p:nvSpPr>
          <p:cNvPr id="21507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428625"/>
            <a:ext cx="9144000" cy="585787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			 </a:t>
            </a: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                             </a:t>
            </a:r>
            <a:r>
              <a:rPr lang="fr-FR" sz="2000" b="1" spc="-80" dirty="0" smtClean="0">
                <a:solidFill>
                  <a:srgbClr val="FF0000"/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000" b="1" spc="-80" dirty="0" err="1" smtClean="0">
                <a:solidFill>
                  <a:srgbClr val="FF0000"/>
                </a:solidFill>
                <a:latin typeface="Alphonetic" pitchFamily="2" charset="0"/>
              </a:rPr>
              <a:t>rès</a:t>
            </a:r>
            <a:r>
              <a:rPr lang="fr-FR" sz="2000" b="1" spc="-80" dirty="0" smtClean="0">
                <a:solidFill>
                  <a:srgbClr val="FF0000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endParaRPr lang="fr-FR" sz="1900" dirty="0" smtClean="0">
              <a:solidFill>
                <a:srgbClr val="FF0000"/>
              </a:solidFill>
              <a:latin typeface="Book Antiqua" pitchFamily="18" charset="0"/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9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RRES</a:t>
            </a: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PONDANCES</a:t>
            </a:r>
          </a:p>
          <a:p>
            <a:pPr marL="2520000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800" dirty="0" smtClean="0">
                <a:ea typeface="ＭＳ Ｐゴシック" pitchFamily="34" charset="-128"/>
              </a:rPr>
              <a:t> </a:t>
            </a:r>
          </a:p>
          <a:p>
            <a:pPr marL="2520000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La nature est un temple où de vivants piliers</a:t>
            </a:r>
          </a:p>
          <a:p>
            <a:pPr marL="2520000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Laissent parfois sortir de confuses paroles ;</a:t>
            </a:r>
          </a:p>
          <a:p>
            <a:pPr marL="2520000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homme y passe à travers des forêts de symboles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observent avec des regards familiers.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de longs échos qui de loin se confondent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Dans une ténéb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euse et p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ofonde unité,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Va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te comme la nuit et comme la cla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té,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Les pa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fums, les couleu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s et les 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ons 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se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épondent.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Il est des parfums frais comme des chairs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enfants,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Doux comme les hautbois, verts comme les prairies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– Et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autres, corrompus, riches et triomphants,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Ayant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expansion des choses infinies,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ambre, le musc, le benjoin et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encens,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chantent les transports de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esprit et des sens.</a:t>
            </a: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22530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05509-F99C-42F3-A041-ADBD44D4814D}" type="slidenum">
              <a:rPr lang="fr-FR"/>
              <a:pPr/>
              <a:t>7</a:t>
            </a:fld>
            <a:endParaRPr lang="fr-FR"/>
          </a:p>
        </p:txBody>
      </p:sp>
      <p:sp>
        <p:nvSpPr>
          <p:cNvPr id="22531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428625"/>
            <a:ext cx="9144000" cy="5857875"/>
          </a:xfrm>
        </p:spPr>
        <p:txBody>
          <a:bodyPr/>
          <a:lstStyle/>
          <a:p>
            <a:pPr marL="0" indent="0" algn="just" eaLnBrk="1" hangingPunct="1">
              <a:lnSpc>
                <a:spcPct val="70000"/>
              </a:lnSpc>
              <a:buNone/>
            </a:pP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			</a:t>
            </a: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                              </a:t>
            </a:r>
            <a:r>
              <a:rPr lang="fr-FR" sz="2000" b="1" spc="-80" dirty="0" smtClean="0">
                <a:solidFill>
                  <a:srgbClr val="FF0000"/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000" b="1" spc="-80" dirty="0" err="1" smtClean="0">
                <a:solidFill>
                  <a:srgbClr val="FF0000"/>
                </a:solidFill>
                <a:latin typeface="Alphonetic" pitchFamily="2" charset="0"/>
              </a:rPr>
              <a:t>rès</a:t>
            </a:r>
            <a:r>
              <a:rPr lang="fr-FR" sz="2000" b="1" spc="-80" dirty="0" smtClean="0">
                <a:solidFill>
                  <a:srgbClr val="FF0000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endParaRPr lang="fr-FR" sz="2000" dirty="0" smtClean="0">
              <a:solidFill>
                <a:srgbClr val="FF0000"/>
              </a:solidFill>
              <a:latin typeface="Book Antiqua" pitchFamily="18" charset="0"/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9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RRES</a:t>
            </a: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PONDANCES</a:t>
            </a:r>
          </a:p>
          <a:p>
            <a:pPr marL="2520000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800" dirty="0" smtClean="0">
                <a:ea typeface="ＭＳ Ｐゴシック" pitchFamily="34" charset="-128"/>
              </a:rPr>
              <a:t> </a:t>
            </a:r>
            <a:endParaRPr lang="fr-FR" sz="1400" dirty="0" smtClean="0">
              <a:ea typeface="ＭＳ Ｐゴシック" pitchFamily="34" charset="-128"/>
            </a:endParaRPr>
          </a:p>
          <a:p>
            <a:pPr marL="2520000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La nature est un temple où de vivants piliers</a:t>
            </a:r>
          </a:p>
          <a:p>
            <a:pPr marL="2520000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Laissent parfois sortir de confuses paroles ;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homme y passe à travers des forêts de symboles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observent avec des regards familiers.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de longs échos qui de loin se confondent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Dans une ténébreuse et profonde unité,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Vaste comme la nuit et comme la clarté,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Les parfums, les couleurs et les sons se répondent.</a:t>
            </a:r>
          </a:p>
          <a:p>
            <a:pPr marL="2514600" lvl="4" indent="0" algn="just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</a:pP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  <a:p>
            <a:pPr marL="2057400" lvl="3" indent="0" algn="just" eaLnBrk="1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    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9    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Il 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est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d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parfums f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rais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comme d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ch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airs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enfants,</a:t>
            </a:r>
          </a:p>
          <a:p>
            <a:pPr marL="0" indent="0"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fr-FR" sz="800" dirty="0" smtClean="0">
                <a:ea typeface="ＭＳ Ｐゴシック" pitchFamily="34" charset="-128"/>
              </a:rPr>
              <a:t>		                                   </a:t>
            </a:r>
            <a:r>
              <a:rPr lang="fr-FR" sz="1000" dirty="0" smtClean="0">
                <a:ea typeface="ＭＳ Ｐゴシック" pitchFamily="34" charset="-128"/>
              </a:rPr>
              <a:t>1      ͡       2</a:t>
            </a:r>
          </a:p>
          <a:p>
            <a:pPr marL="0" indent="0"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fr-FR" sz="1000" dirty="0" smtClean="0">
                <a:ea typeface="ＭＳ Ｐゴシック" pitchFamily="34" charset="-128"/>
              </a:rPr>
              <a:t>		                           ––           ––</a:t>
            </a:r>
          </a:p>
          <a:p>
            <a:pPr marL="0" indent="0" eaLnBrk="1" hangingPunct="1">
              <a:lnSpc>
                <a:spcPct val="70000"/>
              </a:lnSpc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10   Doux comme l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hautbois, v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erts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comme l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p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rair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ies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– Et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autres, corrompus, riches et triomphants, 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Ayant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expansion des choses infinies,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ambre, le musc, le benjoin et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encens,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chantent les transports de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esprit et des sens.</a:t>
            </a: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2355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B530FE-2F7C-4B5A-B3D1-14C1CE087217}" type="slidenum">
              <a:rPr lang="fr-FR"/>
              <a:pPr/>
              <a:t>8</a:t>
            </a:fld>
            <a:endParaRPr lang="fr-FR"/>
          </a:p>
        </p:txBody>
      </p:sp>
      <p:sp>
        <p:nvSpPr>
          <p:cNvPr id="23555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428625"/>
            <a:ext cx="9144000" cy="585787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			</a:t>
            </a: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	</a:t>
            </a:r>
            <a:r>
              <a:rPr lang="fr-FR" sz="2000" b="1" spc="-80" dirty="0" smtClean="0">
                <a:solidFill>
                  <a:srgbClr val="FF0000"/>
                </a:solidFill>
                <a:latin typeface="Alphonetic" pitchFamily="2" charset="0"/>
                <a:ea typeface="ＭＳ Ｐゴシック" pitchFamily="34" charset="-128"/>
              </a:rPr>
              <a:t>[</a:t>
            </a:r>
            <a:r>
              <a:rPr lang="fr-FR" sz="2000" b="1" spc="-80" dirty="0" err="1" smtClean="0">
                <a:solidFill>
                  <a:srgbClr val="FF0000"/>
                </a:solidFill>
                <a:latin typeface="Alphonetic" pitchFamily="2" charset="0"/>
              </a:rPr>
              <a:t>rès</a:t>
            </a:r>
            <a:r>
              <a:rPr lang="fr-FR" sz="2000" b="1" spc="-80" dirty="0" smtClean="0">
                <a:solidFill>
                  <a:srgbClr val="FF0000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endParaRPr lang="fr-FR" sz="1900" dirty="0" smtClean="0">
              <a:solidFill>
                <a:srgbClr val="FF0000"/>
              </a:solidFill>
              <a:latin typeface="Book Antiqua" pitchFamily="18" charset="0"/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9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RRES</a:t>
            </a: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PONDANCES</a:t>
            </a:r>
          </a:p>
          <a:p>
            <a:pPr marL="2520000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800" dirty="0" smtClean="0">
                <a:ea typeface="ＭＳ Ｐゴシック" pitchFamily="34" charset="-128"/>
              </a:rPr>
              <a:t> </a:t>
            </a:r>
          </a:p>
          <a:p>
            <a:pPr marL="2520000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La 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nature est un temple où de vivants 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piliers</a:t>
            </a:r>
          </a:p>
          <a:p>
            <a:pPr marL="2520000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Laissent parfois sortir de confuses paroles ;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homme y passe à travers des forêts de symboles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observent avec des regards familiers.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de longs échos qui de loin se confondent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Dans une ténébreuse et profonde unité,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Vaste comme la nuit et comme la clarté,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Les parfums, les couleurs et les sons se répondent.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Il est des parfums frais comme des chairs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enfants,</a:t>
            </a:r>
          </a:p>
          <a:p>
            <a:pPr marL="252000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Doux comme les hautbois, verts comme les 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prairies</a:t>
            </a:r>
          </a:p>
          <a:p>
            <a:pPr marL="2241550" lvl="4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11   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– Et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aut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es, co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rr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ompus, 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iches et t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iomphants,</a:t>
            </a:r>
          </a:p>
          <a:p>
            <a:pPr marL="2241550" lvl="3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241550" lvl="3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12   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Ayant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ex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pan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ion d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 choses infinies,</a:t>
            </a:r>
          </a:p>
          <a:p>
            <a:pPr marL="2241550" lvl="3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13   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amb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re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, le mu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c, le benjoin et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c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ens,</a:t>
            </a:r>
          </a:p>
          <a:p>
            <a:pPr marL="2241550" lvl="3" indent="0" algn="just" eaLnBrk="1" hangingPunct="1">
              <a:lnSpc>
                <a:spcPts val="2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14   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chantent l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t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an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po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ts de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it et d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 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ens.</a:t>
            </a: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© Pascal Michon</a:t>
            </a:r>
          </a:p>
        </p:txBody>
      </p:sp>
      <p:sp>
        <p:nvSpPr>
          <p:cNvPr id="24578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5F9F43-5BFC-4359-8FDC-8D96F9DEF43F}" type="slidenum">
              <a:rPr lang="fr-FR"/>
              <a:pPr/>
              <a:t>9</a:t>
            </a:fld>
            <a:endParaRPr lang="fr-FR"/>
          </a:p>
        </p:txBody>
      </p:sp>
      <p:sp>
        <p:nvSpPr>
          <p:cNvPr id="24579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428625"/>
            <a:ext cx="9144000" cy="585787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fr-FR" sz="900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				</a:t>
            </a:r>
            <a:r>
              <a:rPr lang="fr-FR" sz="2000" b="1" spc="-80" dirty="0" smtClean="0">
                <a:solidFill>
                  <a:srgbClr val="FF0000"/>
                </a:solidFill>
                <a:latin typeface="Alphonetic" pitchFamily="2" charset="0"/>
                <a:ea typeface="ＭＳ Ｐゴシック" pitchFamily="34" charset="-128"/>
              </a:rPr>
              <a:t> [</a:t>
            </a:r>
            <a:r>
              <a:rPr lang="fr-FR" sz="2000" b="1" spc="-80" dirty="0" err="1" smtClean="0">
                <a:solidFill>
                  <a:srgbClr val="FF0000"/>
                </a:solidFill>
                <a:latin typeface="Alphonetic" pitchFamily="2" charset="0"/>
              </a:rPr>
              <a:t>rès</a:t>
            </a:r>
            <a:r>
              <a:rPr lang="fr-FR" sz="2000" b="1" spc="-80" dirty="0" smtClean="0">
                <a:solidFill>
                  <a:srgbClr val="FF0000"/>
                </a:solidFill>
                <a:latin typeface="Alphonetic" pitchFamily="2" charset="0"/>
                <a:ea typeface="ＭＳ Ｐゴシック" pitchFamily="34" charset="-128"/>
              </a:rPr>
              <a:t>]</a:t>
            </a:r>
            <a:endParaRPr lang="fr-FR" sz="1900" dirty="0" smtClean="0">
              <a:solidFill>
                <a:srgbClr val="FF0000"/>
              </a:solidFill>
              <a:latin typeface="Book Antiqua" pitchFamily="18" charset="0"/>
              <a:ea typeface="ＭＳ Ｐゴシック" pitchFamily="34" charset="-128"/>
            </a:endParaRPr>
          </a:p>
          <a:p>
            <a:pPr marL="0" indent="0" algn="ctr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CO</a:t>
            </a:r>
            <a:r>
              <a:rPr lang="fr-FR" sz="19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RRES</a:t>
            </a:r>
            <a:r>
              <a:rPr lang="fr-FR" sz="1900" dirty="0" smtClean="0">
                <a:latin typeface="Book Antiqua" pitchFamily="18" charset="0"/>
                <a:ea typeface="ＭＳ Ｐゴシック" pitchFamily="34" charset="-128"/>
              </a:rPr>
              <a:t>PONDANCES</a:t>
            </a:r>
          </a:p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fr-FR" sz="800" dirty="0" smtClean="0">
                <a:ea typeface="ＭＳ Ｐゴシック" pitchFamily="34" charset="-128"/>
              </a:rPr>
              <a:t> 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La natu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 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est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un temple où de vivants piliers</a:t>
            </a:r>
          </a:p>
          <a:p>
            <a:pPr marL="0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 L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aiss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ent pa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fois 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o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ti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de confuses pa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oles ;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homme y pa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 à t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av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ers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 d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 fo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rêts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 de 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ymboles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ob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ser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vent av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c d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 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ega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ds familiers.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de longs échos qui de loin se confondent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Dans une ténéb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euse et p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ofonde unité,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Va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te comme la nuit et comme la cla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té,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Les pa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fums, les couleu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s et les 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ons 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se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épondent.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Il 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est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d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parfums f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rais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comme d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ch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airs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enfants,</a:t>
            </a:r>
          </a:p>
          <a:p>
            <a:pPr marL="0" indent="0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		                Doux comme l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hautbois, v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erts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comme l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p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rair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ies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– Et d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aut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es, co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rr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ompus, 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iches et t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iomphants,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 	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Ayant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ex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pan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ion d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 choses infinies,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Comme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amb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re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, le mu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c, le benjoin et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c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,</a:t>
            </a:r>
          </a:p>
          <a:p>
            <a:pPr marL="2514600" lvl="4" indent="0" algn="just" eaLnBrk="1" hangingPunct="1">
              <a:spcBef>
                <a:spcPts val="600"/>
              </a:spcBef>
              <a:buFont typeface="Arial" pitchFamily="34" charset="0"/>
              <a:buNone/>
            </a:pP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Qui chantent l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 t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an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po</a:t>
            </a:r>
            <a:r>
              <a:rPr lang="fr-FR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sz="1400" dirty="0" smtClean="0">
                <a:latin typeface="Book Antiqua" pitchFamily="18" charset="0"/>
                <a:ea typeface="ＭＳ Ｐゴシック" pitchFamily="34" charset="-128"/>
              </a:rPr>
              <a:t>ts de l</a:t>
            </a:r>
            <a:r>
              <a:rPr lang="ja-JP" altLang="fr-FR" sz="1400" dirty="0" smtClean="0">
                <a:latin typeface="Book Antiqua" pitchFamily="18" charset="0"/>
                <a:ea typeface="ＭＳ Ｐゴシック" pitchFamily="34" charset="-128"/>
              </a:rPr>
              <a:t>’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p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r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it et d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es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 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en</a:t>
            </a:r>
            <a:r>
              <a:rPr lang="fr-FR" altLang="ja-JP" sz="1400" b="1" i="1" dirty="0" smtClean="0">
                <a:solidFill>
                  <a:srgbClr val="FF0000"/>
                </a:solidFill>
                <a:latin typeface="Book Antiqua" pitchFamily="18" charset="0"/>
                <a:ea typeface="ＭＳ Ｐゴシック" pitchFamily="34" charset="-128"/>
              </a:rPr>
              <a:t>s</a:t>
            </a:r>
            <a:r>
              <a:rPr lang="fr-FR" altLang="ja-JP" sz="1400" dirty="0" smtClean="0">
                <a:latin typeface="Book Antiqua" pitchFamily="18" charset="0"/>
                <a:ea typeface="ＭＳ Ｐゴシック" pitchFamily="34" charset="-128"/>
              </a:rPr>
              <a:t>.</a:t>
            </a:r>
            <a:endParaRPr lang="fr-FR" sz="1400" dirty="0" smtClean="0">
              <a:latin typeface="Book Antiqua" pitchFamily="18" charset="0"/>
              <a:ea typeface="ＭＳ Ｐゴシック" pitchFamily="34" charset="-128"/>
            </a:endParaRPr>
          </a:p>
        </p:txBody>
      </p:sp>
      <p:sp>
        <p:nvSpPr>
          <p:cNvPr id="6" name="Ellipse 5"/>
          <p:cNvSpPr/>
          <p:nvPr/>
        </p:nvSpPr>
        <p:spPr>
          <a:xfrm rot="21370156">
            <a:off x="2949575" y="1687513"/>
            <a:ext cx="3500438" cy="7159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2427288" y="3998913"/>
            <a:ext cx="4071937" cy="1001712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llipse 8"/>
          <p:cNvSpPr/>
          <p:nvPr/>
        </p:nvSpPr>
        <p:spPr>
          <a:xfrm rot="21270664">
            <a:off x="3659188" y="5638800"/>
            <a:ext cx="3105150" cy="5762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2643188" y="1214438"/>
            <a:ext cx="1776412" cy="5715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Ellipse 10"/>
          <p:cNvSpPr/>
          <p:nvPr/>
        </p:nvSpPr>
        <p:spPr>
          <a:xfrm rot="220583">
            <a:off x="3144838" y="5238750"/>
            <a:ext cx="1500187" cy="544513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714625" y="3000375"/>
            <a:ext cx="3286125" cy="85725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117</Words>
  <Application>Microsoft Office PowerPoint</Application>
  <PresentationFormat>Affichage à l'écran (4:3)</PresentationFormat>
  <Paragraphs>503</Paragraphs>
  <Slides>23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2" baseType="lpstr">
      <vt:lpstr>Arial</vt:lpstr>
      <vt:lpstr>ＭＳ Ｐゴシック</vt:lpstr>
      <vt:lpstr>Calibri</vt:lpstr>
      <vt:lpstr>Book Antiqua</vt:lpstr>
      <vt:lpstr>Ipa-samd Uclphon1 SILDoulosL</vt:lpstr>
      <vt:lpstr>Doulos SIL</vt:lpstr>
      <vt:lpstr>Symbol</vt:lpstr>
      <vt:lpstr>Times New Roman</vt:lpstr>
      <vt:lpstr>Thème Office</vt:lpstr>
      <vt:lpstr>  Rhythm as Organization  of Signifiance in Baudelaire’s CORRESPONDANCES  </vt:lpstr>
      <vt:lpstr> CORRESPONDANCES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CORRESPONDANCES</dc:title>
  <dc:creator>Pascal</dc:creator>
  <cp:lastModifiedBy>Pascal Michon</cp:lastModifiedBy>
  <cp:revision>136</cp:revision>
  <dcterms:created xsi:type="dcterms:W3CDTF">2010-02-04T08:41:20Z</dcterms:created>
  <dcterms:modified xsi:type="dcterms:W3CDTF">2016-03-20T11:31:40Z</dcterms:modified>
</cp:coreProperties>
</file>